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257" r:id="rId2"/>
    <p:sldId id="258" r:id="rId3"/>
    <p:sldId id="265" r:id="rId4"/>
    <p:sldId id="266" r:id="rId5"/>
    <p:sldId id="267" r:id="rId6"/>
    <p:sldId id="268" r:id="rId7"/>
    <p:sldId id="269" r:id="rId8"/>
    <p:sldId id="271" r:id="rId9"/>
    <p:sldId id="273" r:id="rId10"/>
    <p:sldId id="274" r:id="rId11"/>
    <p:sldId id="275" r:id="rId12"/>
    <p:sldId id="276" r:id="rId13"/>
    <p:sldId id="277" r:id="rId14"/>
    <p:sldId id="420" r:id="rId15"/>
    <p:sldId id="278" r:id="rId16"/>
    <p:sldId id="279" r:id="rId17"/>
    <p:sldId id="280" r:id="rId18"/>
    <p:sldId id="281" r:id="rId19"/>
    <p:sldId id="282" r:id="rId20"/>
    <p:sldId id="283" r:id="rId21"/>
    <p:sldId id="286" r:id="rId22"/>
    <p:sldId id="287" r:id="rId23"/>
    <p:sldId id="288" r:id="rId24"/>
    <p:sldId id="289" r:id="rId25"/>
    <p:sldId id="290" r:id="rId26"/>
    <p:sldId id="291" r:id="rId27"/>
    <p:sldId id="292" r:id="rId28"/>
    <p:sldId id="293" r:id="rId29"/>
    <p:sldId id="295" r:id="rId30"/>
    <p:sldId id="296" r:id="rId31"/>
    <p:sldId id="297" r:id="rId32"/>
    <p:sldId id="298" r:id="rId33"/>
    <p:sldId id="299" r:id="rId34"/>
    <p:sldId id="302" r:id="rId35"/>
    <p:sldId id="303" r:id="rId36"/>
    <p:sldId id="304" r:id="rId37"/>
    <p:sldId id="305" r:id="rId38"/>
    <p:sldId id="309" r:id="rId39"/>
    <p:sldId id="310" r:id="rId40"/>
    <p:sldId id="311" r:id="rId41"/>
    <p:sldId id="312" r:id="rId42"/>
    <p:sldId id="313" r:id="rId43"/>
    <p:sldId id="315" r:id="rId44"/>
    <p:sldId id="316" r:id="rId45"/>
    <p:sldId id="317" r:id="rId46"/>
    <p:sldId id="318" r:id="rId47"/>
    <p:sldId id="421"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422" r:id="rId62"/>
    <p:sldId id="423" r:id="rId63"/>
    <p:sldId id="332" r:id="rId64"/>
    <p:sldId id="334" r:id="rId65"/>
    <p:sldId id="336"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54" r:id="rId82"/>
    <p:sldId id="355" r:id="rId83"/>
    <p:sldId id="356" r:id="rId84"/>
    <p:sldId id="357" r:id="rId85"/>
    <p:sldId id="360" r:id="rId86"/>
    <p:sldId id="361" r:id="rId87"/>
    <p:sldId id="392" r:id="rId88"/>
    <p:sldId id="393" r:id="rId89"/>
    <p:sldId id="394" r:id="rId90"/>
    <p:sldId id="395" r:id="rId91"/>
    <p:sldId id="397" r:id="rId92"/>
    <p:sldId id="400" r:id="rId93"/>
    <p:sldId id="401" r:id="rId94"/>
    <p:sldId id="402" r:id="rId95"/>
    <p:sldId id="403" r:id="rId96"/>
    <p:sldId id="404" r:id="rId97"/>
    <p:sldId id="405" r:id="rId98"/>
    <p:sldId id="406" r:id="rId99"/>
    <p:sldId id="410" r:id="rId100"/>
    <p:sldId id="425" r:id="rId101"/>
    <p:sldId id="424" r:id="rId1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30170"/>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228600" indent="-228600">
              <a:buClr>
                <a:srgbClr val="0070C0"/>
              </a:buClr>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marL="685800" indent="-228600">
              <a:buClr>
                <a:srgbClr val="0070C0"/>
              </a:buClr>
              <a:buFont typeface="Wingdings" panose="05000000000000000000" pitchFamily="2" charset="2"/>
              <a:buChar char="l"/>
              <a:defRPr>
                <a:latin typeface="微软雅黑" panose="020B0503020204020204" pitchFamily="34" charset="-122"/>
                <a:ea typeface="微软雅黑" panose="020B0503020204020204" pitchFamily="34" charset="-122"/>
              </a:defRPr>
            </a:lvl2pPr>
            <a:lvl3pPr marL="1143000" indent="-228600">
              <a:buClr>
                <a:srgbClr val="0070C0"/>
              </a:buClr>
              <a:buFont typeface="Wingdings" panose="05000000000000000000" pitchFamily="2" charset="2"/>
              <a:buChar char="l"/>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Date Placeholder 3"/>
          <p:cNvSpPr>
            <a:spLocks noGrp="1"/>
          </p:cNvSpPr>
          <p:nvPr>
            <p:ph type="dt" sz="half" idx="10"/>
          </p:nvPr>
        </p:nvSpPr>
        <p:spPr/>
        <p:txBody>
          <a:bodyPr/>
          <a:lstStyle/>
          <a:p>
            <a:fld id="{C764DE79-268F-4C1A-8933-263129D2AF90}" type="datetimeFigureOut">
              <a:rPr lang="en-US" dirty="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组合 6"/>
          <p:cNvGrpSpPr/>
          <p:nvPr userDrawn="1"/>
        </p:nvGrpSpPr>
        <p:grpSpPr>
          <a:xfrm>
            <a:off x="1" y="6126486"/>
            <a:ext cx="9143999" cy="731514"/>
            <a:chOff x="1" y="2947547"/>
            <a:chExt cx="9143999" cy="2827685"/>
          </a:xfrm>
        </p:grpSpPr>
        <p:sp>
          <p:nvSpPr>
            <p:cNvPr id="8" name="任意多边形 7"/>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1800"/>
            </a:p>
          </p:txBody>
        </p:sp>
        <p:sp>
          <p:nvSpPr>
            <p:cNvPr id="9" name="任意多边形 8"/>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10" name="组合 9"/>
          <p:cNvGrpSpPr/>
          <p:nvPr userDrawn="1"/>
        </p:nvGrpSpPr>
        <p:grpSpPr>
          <a:xfrm rot="10800000">
            <a:off x="-7" y="-1"/>
            <a:ext cx="9144001" cy="1882013"/>
            <a:chOff x="1" y="2994858"/>
            <a:chExt cx="9144001" cy="3162457"/>
          </a:xfrm>
        </p:grpSpPr>
        <p:sp>
          <p:nvSpPr>
            <p:cNvPr id="11" name="任意多边形 10"/>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1800"/>
            </a:p>
          </p:txBody>
        </p:sp>
        <p:sp>
          <p:nvSpPr>
            <p:cNvPr id="12" name="任意多边形 11"/>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sp>
        <p:nvSpPr>
          <p:cNvPr id="13" name="文本框 12"/>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userDrawn="1"/>
        </p:nvSpPr>
        <p:spPr>
          <a:xfrm>
            <a:off x="453759" y="6511210"/>
            <a:ext cx="502702"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6737" y="288673"/>
            <a:ext cx="758738" cy="758738"/>
          </a:xfrm>
          <a:prstGeom prst="rect">
            <a:avLst/>
          </a:prstGeom>
        </p:spPr>
      </p:pic>
      <p:sp>
        <p:nvSpPr>
          <p:cNvPr id="16" name="矩形 15"/>
          <p:cNvSpPr/>
          <p:nvPr userDrawn="1"/>
        </p:nvSpPr>
        <p:spPr>
          <a:xfrm>
            <a:off x="7351467" y="6516617"/>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spTree>
    <p:extLst>
      <p:ext uri="{BB962C8B-B14F-4D97-AF65-F5344CB8AC3E}">
        <p14:creationId xmlns:p14="http://schemas.microsoft.com/office/powerpoint/2010/main" val="291463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Title 1"/>
          <p:cNvSpPr>
            <a:spLocks noGrp="1"/>
          </p:cNvSpPr>
          <p:nvPr>
            <p:ph type="title"/>
          </p:nvPr>
        </p:nvSpPr>
        <p:spPr>
          <a:xfrm>
            <a:off x="549406" y="321982"/>
            <a:ext cx="7886700" cy="1325563"/>
          </a:xfrm>
        </p:spPr>
        <p:txBody>
          <a:bodyPr/>
          <a:lstStyle/>
          <a:p>
            <a:r>
              <a:rPr lang="zh-CN" altLang="en-US" dirty="0"/>
              <a:t>单击此处编辑母版标题样式</a:t>
            </a:r>
            <a:endParaRPr lang="en-US" dirty="0"/>
          </a:p>
        </p:txBody>
      </p:sp>
      <p:sp>
        <p:nvSpPr>
          <p:cNvPr id="6" name="Content Placeholder 2"/>
          <p:cNvSpPr>
            <a:spLocks noGrp="1"/>
          </p:cNvSpPr>
          <p:nvPr>
            <p:ph idx="1"/>
          </p:nvPr>
        </p:nvSpPr>
        <p:spPr>
          <a:xfrm>
            <a:off x="628650" y="1825625"/>
            <a:ext cx="78867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a:xfrm>
            <a:off x="628650" y="6356351"/>
            <a:ext cx="2057400" cy="365125"/>
          </a:xfrm>
        </p:spPr>
        <p:txBody>
          <a:bodyPr/>
          <a:lstStyle/>
          <a:p>
            <a:fld id="{C764DE79-268F-4C1A-8933-263129D2AF90}" type="datetimeFigureOut">
              <a:rPr lang="en-US" dirty="0"/>
              <a:t>12/13/2021</a:t>
            </a:fld>
            <a:endParaRPr lang="en-US" dirty="0"/>
          </a:p>
        </p:txBody>
      </p:sp>
      <p:sp>
        <p:nvSpPr>
          <p:cNvPr id="8" name="Footer Placeholder 4"/>
          <p:cNvSpPr>
            <a:spLocks noGrp="1"/>
          </p:cNvSpPr>
          <p:nvPr>
            <p:ph type="ftr" sz="quarter" idx="11"/>
          </p:nvPr>
        </p:nvSpPr>
        <p:spPr>
          <a:xfrm>
            <a:off x="3028950" y="6356351"/>
            <a:ext cx="3086100" cy="365125"/>
          </a:xfrm>
        </p:spPr>
        <p:txBody>
          <a:bodyPr/>
          <a:lstStyle/>
          <a:p>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fld id="{48F63A3B-78C7-47BE-AE5E-E10140E04643}" type="slidenum">
              <a:rPr lang="en-US" dirty="0"/>
              <a:t>‹#›</a:t>
            </a:fld>
            <a:endParaRPr lang="en-US" dirty="0"/>
          </a:p>
        </p:txBody>
      </p:sp>
      <p:grpSp>
        <p:nvGrpSpPr>
          <p:cNvPr id="10" name="组合 9"/>
          <p:cNvGrpSpPr/>
          <p:nvPr userDrawn="1"/>
        </p:nvGrpSpPr>
        <p:grpSpPr>
          <a:xfrm>
            <a:off x="1" y="6126486"/>
            <a:ext cx="9143999" cy="731514"/>
            <a:chOff x="1" y="2947547"/>
            <a:chExt cx="9143999" cy="2827685"/>
          </a:xfrm>
        </p:grpSpPr>
        <p:sp>
          <p:nvSpPr>
            <p:cNvPr id="11" name="任意多边形 10"/>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1800"/>
            </a:p>
          </p:txBody>
        </p:sp>
        <p:sp>
          <p:nvSpPr>
            <p:cNvPr id="12" name="任意多边形 11"/>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13" name="组合 12"/>
          <p:cNvGrpSpPr/>
          <p:nvPr userDrawn="1"/>
        </p:nvGrpSpPr>
        <p:grpSpPr>
          <a:xfrm rot="10800000">
            <a:off x="-7" y="-1"/>
            <a:ext cx="9144001" cy="1882013"/>
            <a:chOff x="1" y="2994858"/>
            <a:chExt cx="9144001" cy="3162457"/>
          </a:xfrm>
        </p:grpSpPr>
        <p:sp>
          <p:nvSpPr>
            <p:cNvPr id="14" name="任意多边形 13"/>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1800"/>
            </a:p>
          </p:txBody>
        </p:sp>
        <p:sp>
          <p:nvSpPr>
            <p:cNvPr id="15" name="任意多边形 14"/>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sp>
        <p:nvSpPr>
          <p:cNvPr id="16" name="文本框 15"/>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userDrawn="1"/>
        </p:nvSpPr>
        <p:spPr>
          <a:xfrm>
            <a:off x="453759" y="6511210"/>
            <a:ext cx="502702"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6737" y="288673"/>
            <a:ext cx="758738" cy="758738"/>
          </a:xfrm>
          <a:prstGeom prst="rect">
            <a:avLst/>
          </a:prstGeom>
        </p:spPr>
      </p:pic>
      <p:sp>
        <p:nvSpPr>
          <p:cNvPr id="19" name="矩形 18"/>
          <p:cNvSpPr/>
          <p:nvPr userDrawn="1"/>
        </p:nvSpPr>
        <p:spPr>
          <a:xfrm>
            <a:off x="7351467" y="6516617"/>
            <a:ext cx="707886"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spTree>
    <p:extLst>
      <p:ext uri="{BB962C8B-B14F-4D97-AF65-F5344CB8AC3E}">
        <p14:creationId xmlns:p14="http://schemas.microsoft.com/office/powerpoint/2010/main" val="1655877418"/>
      </p:ext>
    </p:extLst>
  </p:cSld>
  <p:clrMapOvr>
    <a:masterClrMapping/>
  </p:clrMapOvr>
  <p:transition spd="med" advTm="3025">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4002B-1D5C-48DF-A001-A11DCCEFC1D4}" type="datetimeFigureOut">
              <a:rPr lang="zh-CN" altLang="en-US" smtClean="0"/>
              <a:t>2021/12/13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6A34E-5DC3-4504-9DA2-1EDD9D98E24C}" type="slidenum">
              <a:rPr lang="zh-CN" altLang="en-US" smtClean="0"/>
              <a:t>‹#›</a:t>
            </a:fld>
            <a:endParaRPr lang="zh-CN" altLang="en-US"/>
          </a:p>
        </p:txBody>
      </p:sp>
    </p:spTree>
    <p:extLst>
      <p:ext uri="{BB962C8B-B14F-4D97-AF65-F5344CB8AC3E}">
        <p14:creationId xmlns:p14="http://schemas.microsoft.com/office/powerpoint/2010/main" val="795954716"/>
      </p:ext>
    </p:extLst>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4.wmf"/><Relationship Id="rId4"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6.wmf"/><Relationship Id="rId5" Type="http://schemas.openxmlformats.org/officeDocument/2006/relationships/oleObject" Target="../embeddings/oleObject14.bin"/><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png"/><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7.png"/><Relationship Id="rId4" Type="http://schemas.openxmlformats.org/officeDocument/2006/relationships/image" Target="../media/image2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37.wmf"/></Relationships>
</file>

<file path=ppt/slides/_rels/slide32.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image" Target="../media/image43.wmf"/></Relationships>
</file>

<file path=ppt/slides/_rels/slide3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46.wmf"/><Relationship Id="rId5" Type="http://schemas.openxmlformats.org/officeDocument/2006/relationships/oleObject" Target="../embeddings/oleObject21.bin"/><Relationship Id="rId4" Type="http://schemas.openxmlformats.org/officeDocument/2006/relationships/image" Target="../media/image45.wmf"/></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1.xml"/><Relationship Id="rId4" Type="http://schemas.openxmlformats.org/officeDocument/2006/relationships/image" Target="../media/image57.wmf"/></Relationships>
</file>

<file path=ppt/slides/_rels/slide46.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w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image" Target="../media/image9.png"/><Relationship Id="rId5" Type="http://schemas.openxmlformats.org/officeDocument/2006/relationships/oleObject" Target="../embeddings/oleObject3.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80.wmf"/><Relationship Id="rId5" Type="http://schemas.openxmlformats.org/officeDocument/2006/relationships/oleObject" Target="../embeddings/oleObject25.bin"/><Relationship Id="rId4" Type="http://schemas.openxmlformats.org/officeDocument/2006/relationships/image" Target="../media/image79.wmf"/></Relationships>
</file>

<file path=ppt/slides/_rels/slide6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wmf"/></Relationships>
</file>

<file path=ppt/slides/_rels/slide73.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png"/><Relationship Id="rId2" Type="http://schemas.openxmlformats.org/officeDocument/2006/relationships/image" Target="../media/image90.wmf"/><Relationship Id="rId1" Type="http://schemas.openxmlformats.org/officeDocument/2006/relationships/slideLayout" Target="../slideLayouts/slideLayout1.xml"/><Relationship Id="rId6" Type="http://schemas.openxmlformats.org/officeDocument/2006/relationships/image" Target="../media/image94.wmf"/><Relationship Id="rId5" Type="http://schemas.openxmlformats.org/officeDocument/2006/relationships/image" Target="../media/image93.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wmf"/><Relationship Id="rId7" Type="http://schemas.openxmlformats.org/officeDocument/2006/relationships/image" Target="../media/image104.png"/><Relationship Id="rId2" Type="http://schemas.openxmlformats.org/officeDocument/2006/relationships/image" Target="../media/image99.wmf"/><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wmf"/><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6.wmf"/><Relationship Id="rId7" Type="http://schemas.openxmlformats.org/officeDocument/2006/relationships/image" Target="../media/image110.png"/><Relationship Id="rId2" Type="http://schemas.openxmlformats.org/officeDocument/2006/relationships/image" Target="../media/image105.wmf"/><Relationship Id="rId1" Type="http://schemas.openxmlformats.org/officeDocument/2006/relationships/slideLayout" Target="../slideLayouts/slideLayout2.xml"/><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slides/_rels/slide7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85.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30.wmf"/><Relationship Id="rId5" Type="http://schemas.openxmlformats.org/officeDocument/2006/relationships/oleObject" Target="../embeddings/oleObject28.bin"/><Relationship Id="rId4" Type="http://schemas.openxmlformats.org/officeDocument/2006/relationships/image" Target="../media/image129.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33.wmf"/><Relationship Id="rId5" Type="http://schemas.openxmlformats.org/officeDocument/2006/relationships/oleObject" Target="../embeddings/oleObject31.bin"/><Relationship Id="rId4" Type="http://schemas.openxmlformats.org/officeDocument/2006/relationships/image" Target="../media/image132.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wmf"/></Relationships>
</file>

<file path=ppt/slides/_rels/slide9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slideLayout" Target="../slideLayouts/slideLayout1.xml"/><Relationship Id="rId5" Type="http://schemas.openxmlformats.org/officeDocument/2006/relationships/image" Target="../media/image148.wmf"/><Relationship Id="rId4" Type="http://schemas.openxmlformats.org/officeDocument/2006/relationships/image" Target="../media/image147.wmf"/></Relationships>
</file>

<file path=ppt/slides/_rels/slide99.x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00113" y="404813"/>
            <a:ext cx="6626225" cy="1143000"/>
          </a:xfrm>
        </p:spPr>
        <p:txBody>
          <a:bodyPr/>
          <a:lstStyle/>
          <a:p>
            <a:r>
              <a:rPr lang="zh-CN" altLang="en-US" dirty="0">
                <a:latin typeface="华文行楷" panose="02010800040101010101" pitchFamily="2" charset="-122"/>
                <a:ea typeface="华文行楷" panose="02010800040101010101" pitchFamily="2" charset="-122"/>
              </a:rPr>
              <a:t>第十一章 图像描述和分析</a:t>
            </a:r>
          </a:p>
        </p:txBody>
      </p:sp>
      <p:sp>
        <p:nvSpPr>
          <p:cNvPr id="38915" name="Rectangle 3"/>
          <p:cNvSpPr>
            <a:spLocks noGrp="1" noChangeArrowheads="1"/>
          </p:cNvSpPr>
          <p:nvPr>
            <p:ph type="body" idx="4294967295"/>
          </p:nvPr>
        </p:nvSpPr>
        <p:spPr>
          <a:xfrm>
            <a:off x="2411413" y="1412875"/>
            <a:ext cx="4351337" cy="4525963"/>
          </a:xfrm>
        </p:spPr>
        <p:txBody>
          <a:bodyPr/>
          <a:lstStyle/>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灰度描述</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基于边界的表达</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基于区域的表达</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基于变换的表达</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基于边界的描述</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基于区域的描述</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纹理描述</a:t>
            </a:r>
          </a:p>
          <a:p>
            <a:pPr>
              <a:lnSpc>
                <a:spcPct val="90000"/>
              </a:lnSpc>
              <a:buClr>
                <a:srgbClr val="FF0066"/>
              </a:buClr>
              <a:buFont typeface="Wingdings" panose="05000000000000000000" pitchFamily="2" charset="2"/>
              <a:buChar char="Ø"/>
            </a:pPr>
            <a:r>
              <a:rPr lang="zh-CN" altLang="en-US" b="1" dirty="0">
                <a:solidFill>
                  <a:srgbClr val="0000FF"/>
                </a:solidFill>
                <a:ea typeface="楷体_GB2312" pitchFamily="49" charset="-122"/>
              </a:rPr>
              <a:t>形状分析</a:t>
            </a:r>
          </a:p>
        </p:txBody>
      </p:sp>
    </p:spTree>
    <p:extLst>
      <p:ext uri="{BB962C8B-B14F-4D97-AF65-F5344CB8AC3E}">
        <p14:creationId xmlns:p14="http://schemas.microsoft.com/office/powerpoint/2010/main" val="1923576186"/>
      </p:ext>
    </p:extLst>
  </p:cSld>
  <p:clrMapOvr>
    <a:masterClrMapping/>
  </p:clrMapOvr>
  <p:transition spd="med" advTm="3025">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
          <p:cNvSpPr>
            <a:spLocks noGrp="1" noChangeArrowheads="1"/>
          </p:cNvSpPr>
          <p:nvPr>
            <p:ph type="title"/>
          </p:nvPr>
        </p:nvSpPr>
        <p:spPr/>
        <p:txBody>
          <a:bodyPr/>
          <a:lstStyle/>
          <a:p>
            <a:r>
              <a:rPr lang="en-US" altLang="zh-CN"/>
              <a:t> </a:t>
            </a:r>
            <a:r>
              <a:rPr lang="zh-CN" altLang="en-US" sz="4000">
                <a:solidFill>
                  <a:srgbClr val="0000FF"/>
                </a:solidFill>
                <a:ea typeface="隶书" panose="02010509060101010101" pitchFamily="49" charset="-122"/>
              </a:rPr>
              <a:t>链码</a:t>
            </a:r>
          </a:p>
        </p:txBody>
      </p:sp>
      <p:sp>
        <p:nvSpPr>
          <p:cNvPr id="45059" name="Rectangle 104"/>
          <p:cNvSpPr>
            <a:spLocks noGrp="1" noChangeArrowheads="1"/>
          </p:cNvSpPr>
          <p:nvPr>
            <p:ph type="body" sz="half" idx="4294967295"/>
          </p:nvPr>
        </p:nvSpPr>
        <p:spPr>
          <a:xfrm>
            <a:off x="539750" y="1341438"/>
            <a:ext cx="7993063" cy="4525962"/>
          </a:xfrm>
        </p:spPr>
        <p:txBody>
          <a:bodyPr>
            <a:normAutofit lnSpcReduction="10000"/>
          </a:bodyPr>
          <a:lstStyle/>
          <a:p>
            <a:pPr>
              <a:lnSpc>
                <a:spcPct val="120000"/>
              </a:lnSpc>
            </a:pPr>
            <a:r>
              <a:rPr lang="zh-CN" altLang="en-US" sz="2400" b="1">
                <a:latin typeface="楷体_GB2312" pitchFamily="49" charset="-122"/>
                <a:ea typeface="楷体_GB2312" pitchFamily="49" charset="-122"/>
              </a:rPr>
              <a:t>在数字图像中，边界或曲线是由一系列离散的像素点组成的，其最简单的表达方法是由美国学者</a:t>
            </a:r>
            <a:r>
              <a:rPr lang="en-US" altLang="zh-CN" sz="2400" b="1">
                <a:latin typeface="楷体_GB2312" pitchFamily="49" charset="-122"/>
                <a:ea typeface="楷体_GB2312" pitchFamily="49" charset="-122"/>
              </a:rPr>
              <a:t>Freeman</a:t>
            </a:r>
            <a:r>
              <a:rPr lang="zh-CN" altLang="en-US" sz="2400" b="1">
                <a:latin typeface="楷体_GB2312" pitchFamily="49" charset="-122"/>
                <a:ea typeface="楷体_GB2312" pitchFamily="49" charset="-122"/>
              </a:rPr>
              <a:t>提出的链码方法。</a:t>
            </a:r>
          </a:p>
          <a:p>
            <a:pPr>
              <a:lnSpc>
                <a:spcPct val="120000"/>
              </a:lnSpc>
            </a:pPr>
            <a:r>
              <a:rPr lang="zh-CN" altLang="en-US" sz="2400" b="1">
                <a:solidFill>
                  <a:srgbClr val="0000FF"/>
                </a:solidFill>
                <a:latin typeface="楷体_GB2312" pitchFamily="49" charset="-122"/>
                <a:ea typeface="楷体_GB2312" pitchFamily="49" charset="-122"/>
              </a:rPr>
              <a:t>利用一系列具有特定长度和方向的相连的直线段来表示目标的边界</a:t>
            </a:r>
          </a:p>
          <a:p>
            <a:pPr>
              <a:lnSpc>
                <a:spcPct val="120000"/>
              </a:lnSpc>
            </a:pPr>
            <a:r>
              <a:rPr lang="zh-CN" altLang="en-US" sz="2400" b="1">
                <a:latin typeface="楷体_GB2312" pitchFamily="49" charset="-122"/>
                <a:ea typeface="楷体_GB2312" pitchFamily="49" charset="-122"/>
              </a:rPr>
              <a:t>每个线段的长度固定而方向数目取为有限，所以只有边界的起点需用（绝对）坐标表示，其余点都可只用接续方向来代表偏移量 </a:t>
            </a:r>
          </a:p>
          <a:p>
            <a:pPr>
              <a:lnSpc>
                <a:spcPct val="120000"/>
              </a:lnSpc>
            </a:pPr>
            <a:r>
              <a:rPr lang="zh-CN" altLang="en-US" sz="2400" b="1">
                <a:latin typeface="楷体_GB2312" pitchFamily="49" charset="-122"/>
                <a:ea typeface="楷体_GB2312" pitchFamily="49" charset="-122"/>
              </a:rPr>
              <a:t>链码实质上是一串指向符的序列，常用的有</a:t>
            </a:r>
            <a:r>
              <a:rPr lang="en-US" altLang="zh-CN" sz="2400" b="1">
                <a:latin typeface="楷体_GB2312" pitchFamily="49" charset="-122"/>
                <a:ea typeface="楷体_GB2312" pitchFamily="49" charset="-122"/>
              </a:rPr>
              <a:t>4</a:t>
            </a:r>
            <a:r>
              <a:rPr lang="zh-CN" altLang="en-US" sz="2400" b="1">
                <a:latin typeface="楷体_GB2312" pitchFamily="49" charset="-122"/>
                <a:ea typeface="楷体_GB2312" pitchFamily="49" charset="-122"/>
              </a:rPr>
              <a:t>向链码、</a:t>
            </a:r>
            <a:r>
              <a:rPr lang="en-US" altLang="zh-CN" sz="2400" b="1">
                <a:latin typeface="楷体_GB2312" pitchFamily="49" charset="-122"/>
                <a:ea typeface="楷体_GB2312" pitchFamily="49" charset="-122"/>
              </a:rPr>
              <a:t>8</a:t>
            </a:r>
            <a:r>
              <a:rPr lang="zh-CN" altLang="en-US" sz="2400" b="1">
                <a:latin typeface="楷体_GB2312" pitchFamily="49" charset="-122"/>
                <a:ea typeface="楷体_GB2312" pitchFamily="49" charset="-122"/>
              </a:rPr>
              <a:t>向链码等。</a:t>
            </a:r>
          </a:p>
        </p:txBody>
      </p:sp>
    </p:spTree>
    <p:extLst>
      <p:ext uri="{BB962C8B-B14F-4D97-AF65-F5344CB8AC3E}">
        <p14:creationId xmlns:p14="http://schemas.microsoft.com/office/powerpoint/2010/main" val="3482587060"/>
      </p:ext>
    </p:extLst>
  </p:cSld>
  <p:clrMapOvr>
    <a:masterClrMapping/>
  </p:clrMapOvr>
  <p:transition spd="med" advTm="3025">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Fan Shape Model for Object Detection</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28650" y="1730405"/>
            <a:ext cx="7229475" cy="4829175"/>
          </a:xfrm>
          <a:prstGeom prst="rect">
            <a:avLst/>
          </a:prstGeom>
        </p:spPr>
      </p:pic>
    </p:spTree>
    <p:extLst>
      <p:ext uri="{BB962C8B-B14F-4D97-AF65-F5344CB8AC3E}">
        <p14:creationId xmlns:p14="http://schemas.microsoft.com/office/powerpoint/2010/main" val="2382168148"/>
      </p:ext>
    </p:extLst>
  </p:cSld>
  <p:clrMapOvr>
    <a:masterClrMapping/>
  </p:clrMapOvr>
  <p:transition spd="med" advTm="3025">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en-US" altLang="zh-CN" dirty="0"/>
              <a:t>1. </a:t>
            </a:r>
            <a:r>
              <a:rPr lang="zh-CN" altLang="en-US" dirty="0"/>
              <a:t>使用</a:t>
            </a:r>
            <a:r>
              <a:rPr lang="en-US" altLang="zh-CN" dirty="0" err="1"/>
              <a:t>matlab</a:t>
            </a:r>
            <a:r>
              <a:rPr lang="zh-CN" altLang="en-US" dirty="0"/>
              <a:t>实现</a:t>
            </a:r>
            <a:r>
              <a:rPr lang="en-US" altLang="zh-CN" dirty="0"/>
              <a:t>shape context</a:t>
            </a:r>
            <a:r>
              <a:rPr lang="zh-CN" altLang="en-US" dirty="0"/>
              <a:t>，并与</a:t>
            </a:r>
            <a:r>
              <a:rPr lang="en-US" altLang="zh-CN" dirty="0" err="1"/>
              <a:t>opencv</a:t>
            </a:r>
            <a:r>
              <a:rPr lang="zh-CN" altLang="en-US" dirty="0"/>
              <a:t>版本进行对比，</a:t>
            </a:r>
            <a:r>
              <a:rPr lang="zh-CN" altLang="en-US" dirty="0">
                <a:solidFill>
                  <a:srgbClr val="FF0000"/>
                </a:solidFill>
              </a:rPr>
              <a:t>进行形状搜索实验。</a:t>
            </a:r>
            <a:endParaRPr lang="en-US" altLang="zh-CN" dirty="0">
              <a:solidFill>
                <a:srgbClr val="FF0000"/>
              </a:solidFill>
            </a:endParaRPr>
          </a:p>
          <a:p>
            <a:r>
              <a:rPr lang="en-US" altLang="zh-CN" dirty="0"/>
              <a:t>2. </a:t>
            </a:r>
            <a:r>
              <a:rPr lang="en-US" altLang="zh-CN" dirty="0" err="1"/>
              <a:t>Xinggang</a:t>
            </a:r>
            <a:r>
              <a:rPr lang="en-US" altLang="zh-CN" dirty="0"/>
              <a:t> Wang, Xiang </a:t>
            </a:r>
            <a:r>
              <a:rPr lang="en-US" altLang="zh-CN" dirty="0" err="1"/>
              <a:t>Bai</a:t>
            </a:r>
            <a:r>
              <a:rPr lang="en-US" altLang="zh-CN" dirty="0"/>
              <a:t>, </a:t>
            </a:r>
            <a:r>
              <a:rPr lang="en-US" altLang="zh-CN" dirty="0" err="1"/>
              <a:t>Tianyang</a:t>
            </a:r>
            <a:r>
              <a:rPr lang="en-US" altLang="zh-CN" dirty="0"/>
              <a:t> Ma, </a:t>
            </a:r>
            <a:r>
              <a:rPr lang="en-US" altLang="zh-CN" dirty="0" err="1"/>
              <a:t>Wenyu</a:t>
            </a:r>
            <a:r>
              <a:rPr lang="en-US" altLang="zh-CN" dirty="0"/>
              <a:t> Liu, </a:t>
            </a:r>
            <a:r>
              <a:rPr lang="en-US" altLang="zh-CN" dirty="0" err="1"/>
              <a:t>Longin</a:t>
            </a:r>
            <a:r>
              <a:rPr lang="en-US" altLang="zh-CN" dirty="0"/>
              <a:t> </a:t>
            </a:r>
            <a:r>
              <a:rPr lang="en-US" altLang="zh-CN" dirty="0" err="1"/>
              <a:t>Latecki</a:t>
            </a:r>
            <a:r>
              <a:rPr lang="en-US" altLang="zh-CN" dirty="0"/>
              <a:t>. Fan Shape Model for Object Detection. IEEE Computer Society Conference on Computer vision and Pattern Recognition (CVPR), 2012. </a:t>
            </a:r>
            <a:r>
              <a:rPr lang="zh-CN" altLang="en-US" dirty="0"/>
              <a:t>运行代码并用自己图像进行测试</a:t>
            </a:r>
            <a:endParaRPr lang="en-US" altLang="zh-CN" dirty="0"/>
          </a:p>
          <a:p>
            <a:endParaRPr lang="zh-CN" altLang="en-US" dirty="0"/>
          </a:p>
        </p:txBody>
      </p:sp>
    </p:spTree>
    <p:extLst>
      <p:ext uri="{BB962C8B-B14F-4D97-AF65-F5344CB8AC3E}">
        <p14:creationId xmlns:p14="http://schemas.microsoft.com/office/powerpoint/2010/main" val="293289906"/>
      </p:ext>
    </p:extLst>
  </p:cSld>
  <p:clrMapOvr>
    <a:masterClrMapping/>
  </p:clrMapOvr>
  <p:transition spd="med" advTm="3025">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1331913" y="1125538"/>
          <a:ext cx="2701925" cy="2301875"/>
        </p:xfrm>
        <a:graphic>
          <a:graphicData uri="http://schemas.openxmlformats.org/presentationml/2006/ole">
            <mc:AlternateContent xmlns:mc="http://schemas.openxmlformats.org/markup-compatibility/2006">
              <mc:Choice xmlns:v="urn:schemas-microsoft-com:vml" Requires="v">
                <p:oleObj spid="_x0000_s7198" name="图片" r:id="rId3" imgW="2209680" imgH="1809720" progId="Word.Picture.8">
                  <p:embed/>
                </p:oleObj>
              </mc:Choice>
              <mc:Fallback>
                <p:oleObj name="图片" r:id="rId3" imgW="2209680" imgH="18097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125538"/>
                        <a:ext cx="2701925" cy="23018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1" name="Object 3"/>
          <p:cNvGraphicFramePr>
            <a:graphicFrameLocks noChangeAspect="1"/>
          </p:cNvGraphicFramePr>
          <p:nvPr/>
        </p:nvGraphicFramePr>
        <p:xfrm>
          <a:off x="4572000" y="1125538"/>
          <a:ext cx="2663825" cy="2352675"/>
        </p:xfrm>
        <a:graphic>
          <a:graphicData uri="http://schemas.openxmlformats.org/presentationml/2006/ole">
            <mc:AlternateContent xmlns:mc="http://schemas.openxmlformats.org/markup-compatibility/2006">
              <mc:Choice xmlns:v="urn:schemas-microsoft-com:vml" Requires="v">
                <p:oleObj spid="_x0000_s7199" name="图片" r:id="rId5" imgW="2209680" imgH="1952640" progId="Word.Picture.8">
                  <p:embed/>
                </p:oleObj>
              </mc:Choice>
              <mc:Fallback>
                <p:oleObj name="图片" r:id="rId5" imgW="2209680" imgH="195264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125538"/>
                        <a:ext cx="2663825" cy="23526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2" name="Rectangle 5"/>
          <p:cNvSpPr>
            <a:spLocks noGrp="1" noRot="1" noChangeArrowheads="1"/>
          </p:cNvSpPr>
          <p:nvPr>
            <p:ph type="body" idx="4294967295"/>
          </p:nvPr>
        </p:nvSpPr>
        <p:spPr>
          <a:xfrm>
            <a:off x="1258888" y="3573463"/>
            <a:ext cx="6330950" cy="649287"/>
          </a:xfrm>
          <a:noFill/>
        </p:spPr>
        <p:txBody>
          <a:bodyPr/>
          <a:lstStyle/>
          <a:p>
            <a:pPr>
              <a:buFont typeface="Arial" panose="020B0604020202020204" pitchFamily="34" charset="0"/>
              <a:buNone/>
            </a:pPr>
            <a:r>
              <a:rPr lang="en-US" altLang="zh-CN" sz="2000" b="1">
                <a:solidFill>
                  <a:srgbClr val="0000FF"/>
                </a:solidFill>
                <a:latin typeface="楷体_GB2312" pitchFamily="49" charset="-122"/>
                <a:ea typeface="楷体_GB2312" pitchFamily="49" charset="-122"/>
              </a:rPr>
              <a:t>       4</a:t>
            </a:r>
            <a:r>
              <a:rPr lang="zh-CN" altLang="en-US" sz="2000" b="1">
                <a:solidFill>
                  <a:srgbClr val="0000FF"/>
                </a:solidFill>
                <a:latin typeface="楷体_GB2312" pitchFamily="49" charset="-122"/>
                <a:ea typeface="楷体_GB2312" pitchFamily="49" charset="-122"/>
              </a:rPr>
              <a:t>向链码                  </a:t>
            </a:r>
            <a:r>
              <a:rPr lang="en-US" altLang="zh-CN" sz="2000" b="1">
                <a:solidFill>
                  <a:srgbClr val="0000FF"/>
                </a:solidFill>
                <a:latin typeface="楷体_GB2312" pitchFamily="49" charset="-122"/>
                <a:ea typeface="楷体_GB2312" pitchFamily="49" charset="-122"/>
              </a:rPr>
              <a:t>8</a:t>
            </a:r>
            <a:r>
              <a:rPr lang="zh-CN" altLang="en-US" sz="2000" b="1">
                <a:solidFill>
                  <a:srgbClr val="0000FF"/>
                </a:solidFill>
                <a:latin typeface="楷体_GB2312" pitchFamily="49" charset="-122"/>
                <a:ea typeface="楷体_GB2312" pitchFamily="49" charset="-122"/>
              </a:rPr>
              <a:t>向链码</a:t>
            </a:r>
          </a:p>
        </p:txBody>
      </p:sp>
      <p:sp>
        <p:nvSpPr>
          <p:cNvPr id="7175" name="Rectangle 10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pic>
        <p:nvPicPr>
          <p:cNvPr id="717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4076700"/>
            <a:ext cx="467995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7" name="Text Box 9"/>
          <p:cNvSpPr txBox="1">
            <a:spLocks noChangeArrowheads="1"/>
          </p:cNvSpPr>
          <p:nvPr/>
        </p:nvSpPr>
        <p:spPr bwMode="auto">
          <a:xfrm>
            <a:off x="179388" y="4797425"/>
            <a:ext cx="19446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t>用链码表示区域的边界</a:t>
            </a:r>
          </a:p>
        </p:txBody>
      </p:sp>
    </p:spTree>
    <p:extLst>
      <p:ext uri="{BB962C8B-B14F-4D97-AF65-F5344CB8AC3E}">
        <p14:creationId xmlns:p14="http://schemas.microsoft.com/office/powerpoint/2010/main" val="104066145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10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pic>
        <p:nvPicPr>
          <p:cNvPr id="1054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628775"/>
            <a:ext cx="228600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628775"/>
            <a:ext cx="2278063"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2" name="Rectangle 10"/>
          <p:cNvSpPr>
            <a:spLocks noChangeArrowheads="1"/>
          </p:cNvSpPr>
          <p:nvPr/>
        </p:nvSpPr>
        <p:spPr bwMode="auto">
          <a:xfrm>
            <a:off x="1187450" y="4581525"/>
            <a:ext cx="6673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en-US" altLang="zh-CN" b="0">
                <a:solidFill>
                  <a:srgbClr val="000000"/>
                </a:solidFill>
              </a:rPr>
              <a:t>4-</a:t>
            </a:r>
            <a:r>
              <a:rPr lang="zh-CN" altLang="en-US" b="0">
                <a:solidFill>
                  <a:srgbClr val="000000"/>
                </a:solidFill>
              </a:rPr>
              <a:t>链码：</a:t>
            </a:r>
            <a:r>
              <a:rPr lang="en-US" altLang="zh-CN" b="0">
                <a:solidFill>
                  <a:srgbClr val="000000"/>
                </a:solidFill>
              </a:rPr>
              <a:t>000033333322222211110011</a:t>
            </a:r>
            <a:endParaRPr lang="zh-CN" altLang="en-US" b="0">
              <a:solidFill>
                <a:srgbClr val="000000"/>
              </a:solidFill>
            </a:endParaRPr>
          </a:p>
        </p:txBody>
      </p:sp>
    </p:spTree>
    <p:extLst>
      <p:ext uri="{BB962C8B-B14F-4D97-AF65-F5344CB8AC3E}">
        <p14:creationId xmlns:p14="http://schemas.microsoft.com/office/powerpoint/2010/main" val="274109803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Rectangle 5"/>
          <p:cNvSpPr>
            <a:spLocks noChangeArrowheads="1"/>
          </p:cNvSpPr>
          <p:nvPr/>
        </p:nvSpPr>
        <p:spPr bwMode="auto">
          <a:xfrm>
            <a:off x="611188" y="692150"/>
            <a:ext cx="8281987"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eaLnBrk="0" hangingPunct="0">
              <a:defRPr sz="2800" b="1">
                <a:solidFill>
                  <a:srgbClr val="6600FF"/>
                </a:solidFill>
                <a:latin typeface="Arial" panose="020B0604020202020204" pitchFamily="34" charset="0"/>
                <a:ea typeface="楷体_GB2312" pitchFamily="49" charset="-122"/>
              </a:defRPr>
            </a:lvl1pPr>
            <a:lvl2pPr marL="990600" indent="-533400" eaLnBrk="0" hangingPunct="0">
              <a:defRPr sz="2800" b="1">
                <a:solidFill>
                  <a:srgbClr val="6600FF"/>
                </a:solidFill>
                <a:latin typeface="Arial" panose="020B0604020202020204" pitchFamily="34" charset="0"/>
                <a:ea typeface="楷体_GB2312" pitchFamily="49" charset="-122"/>
              </a:defRPr>
            </a:lvl2pPr>
            <a:lvl3pPr marL="1447800" indent="-533400" eaLnBrk="0" hangingPunct="0">
              <a:defRPr sz="2800" b="1">
                <a:solidFill>
                  <a:srgbClr val="6600FF"/>
                </a:solidFill>
                <a:latin typeface="Arial" panose="020B0604020202020204" pitchFamily="34" charset="0"/>
                <a:ea typeface="楷体_GB2312" pitchFamily="49" charset="-122"/>
              </a:defRPr>
            </a:lvl3pPr>
            <a:lvl4pPr marL="1905000" indent="-533400" eaLnBrk="0" hangingPunct="0">
              <a:defRPr sz="2800" b="1">
                <a:solidFill>
                  <a:srgbClr val="6600FF"/>
                </a:solidFill>
                <a:latin typeface="Arial" panose="020B0604020202020204" pitchFamily="34" charset="0"/>
                <a:ea typeface="楷体_GB2312" pitchFamily="49" charset="-122"/>
              </a:defRPr>
            </a:lvl4pPr>
            <a:lvl5pPr marL="2362200" indent="-533400" eaLnBrk="0" hangingPunct="0">
              <a:defRPr sz="2800" b="1">
                <a:solidFill>
                  <a:srgbClr val="6600FF"/>
                </a:solidFill>
                <a:latin typeface="Arial" panose="020B0604020202020204" pitchFamily="34" charset="0"/>
                <a:ea typeface="楷体_GB2312" pitchFamily="49" charset="-122"/>
              </a:defRPr>
            </a:lvl5pPr>
            <a:lvl6pPr marL="28194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32766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7338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41910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dirty="0">
                <a:solidFill>
                  <a:schemeClr val="folHlink"/>
                </a:solidFill>
              </a:rPr>
              <a:t>链码算法：</a:t>
            </a:r>
          </a:p>
          <a:p>
            <a:pPr eaLnBrk="1" hangingPunct="1">
              <a:spcBef>
                <a:spcPct val="50000"/>
              </a:spcBef>
              <a:buFontTx/>
              <a:buAutoNum type="circleNumDbPlain"/>
            </a:pPr>
            <a:r>
              <a:rPr lang="zh-CN" altLang="en-US" dirty="0">
                <a:solidFill>
                  <a:schemeClr val="tx1"/>
                </a:solidFill>
              </a:rPr>
              <a:t>给每一个线段边界一个方向编码</a:t>
            </a:r>
          </a:p>
          <a:p>
            <a:pPr eaLnBrk="1" hangingPunct="1">
              <a:spcBef>
                <a:spcPct val="50000"/>
              </a:spcBef>
              <a:buFontTx/>
              <a:buAutoNum type="circleNumDbPlain"/>
            </a:pPr>
            <a:r>
              <a:rPr lang="zh-CN" altLang="en-US" dirty="0">
                <a:solidFill>
                  <a:schemeClr val="tx1"/>
                </a:solidFill>
              </a:rPr>
              <a:t>有</a:t>
            </a:r>
            <a:r>
              <a:rPr lang="en-US" altLang="zh-CN" dirty="0">
                <a:solidFill>
                  <a:schemeClr val="tx1"/>
                </a:solidFill>
              </a:rPr>
              <a:t>4</a:t>
            </a:r>
            <a:r>
              <a:rPr lang="zh-CN" altLang="en-US" dirty="0">
                <a:solidFill>
                  <a:schemeClr val="tx1"/>
                </a:solidFill>
              </a:rPr>
              <a:t>链码和</a:t>
            </a:r>
            <a:r>
              <a:rPr lang="en-US" altLang="zh-CN" dirty="0">
                <a:solidFill>
                  <a:schemeClr val="tx1"/>
                </a:solidFill>
              </a:rPr>
              <a:t>8</a:t>
            </a:r>
            <a:r>
              <a:rPr lang="zh-CN" altLang="en-US" dirty="0">
                <a:solidFill>
                  <a:schemeClr val="tx1"/>
                </a:solidFill>
              </a:rPr>
              <a:t>链码两种编码方法</a:t>
            </a:r>
          </a:p>
          <a:p>
            <a:pPr eaLnBrk="1" hangingPunct="1">
              <a:spcBef>
                <a:spcPct val="50000"/>
              </a:spcBef>
              <a:buFontTx/>
              <a:buAutoNum type="circleNumDbPlain"/>
            </a:pPr>
            <a:r>
              <a:rPr lang="zh-CN" altLang="en-US" dirty="0">
                <a:solidFill>
                  <a:schemeClr val="tx1"/>
                </a:solidFill>
              </a:rPr>
              <a:t>从起点开始，沿边界编码，至起点被重新碰到，结束一个对象的编码</a:t>
            </a:r>
          </a:p>
          <a:p>
            <a:pPr eaLnBrk="1" hangingPunct="1">
              <a:buFontTx/>
              <a:buNone/>
            </a:pPr>
            <a:r>
              <a:rPr lang="zh-CN" altLang="en-US" sz="2400" dirty="0">
                <a:solidFill>
                  <a:srgbClr val="0000FF"/>
                </a:solidFill>
              </a:rPr>
              <a:t>问题</a:t>
            </a:r>
            <a:r>
              <a:rPr lang="en-US" altLang="zh-CN" sz="2400" dirty="0">
                <a:solidFill>
                  <a:srgbClr val="0000FF"/>
                </a:solidFill>
              </a:rPr>
              <a:t>1</a:t>
            </a:r>
            <a:r>
              <a:rPr lang="zh-CN" altLang="en-US" sz="2400" dirty="0">
                <a:solidFill>
                  <a:srgbClr val="0000FF"/>
                </a:solidFill>
              </a:rPr>
              <a:t>：</a:t>
            </a:r>
          </a:p>
          <a:p>
            <a:pPr eaLnBrk="1" hangingPunct="1">
              <a:buFontTx/>
              <a:buAutoNum type="circleNumDbPlain"/>
            </a:pPr>
            <a:r>
              <a:rPr lang="zh-CN" altLang="en-US" sz="2400" dirty="0">
                <a:solidFill>
                  <a:srgbClr val="0000FF"/>
                </a:solidFill>
              </a:rPr>
              <a:t>    链码相当长</a:t>
            </a:r>
          </a:p>
          <a:p>
            <a:pPr eaLnBrk="1" hangingPunct="1">
              <a:buFontTx/>
              <a:buAutoNum type="circleNumDbPlain"/>
            </a:pPr>
            <a:r>
              <a:rPr lang="zh-CN" altLang="en-US" sz="2400" dirty="0">
                <a:solidFill>
                  <a:srgbClr val="0000FF"/>
                </a:solidFill>
              </a:rPr>
              <a:t>    噪音会产生不必要的链码</a:t>
            </a:r>
          </a:p>
          <a:p>
            <a:pPr eaLnBrk="1" hangingPunct="1">
              <a:buFontTx/>
              <a:buNone/>
            </a:pPr>
            <a:r>
              <a:rPr lang="zh-CN" altLang="en-US" sz="2400" dirty="0">
                <a:solidFill>
                  <a:srgbClr val="0000FF"/>
                </a:solidFill>
              </a:rPr>
              <a:t>改进</a:t>
            </a:r>
            <a:r>
              <a:rPr lang="en-US" altLang="zh-CN" sz="2400" dirty="0">
                <a:solidFill>
                  <a:srgbClr val="0000FF"/>
                </a:solidFill>
              </a:rPr>
              <a:t>1</a:t>
            </a:r>
            <a:r>
              <a:rPr lang="zh-CN" altLang="en-US" sz="2400" dirty="0">
                <a:solidFill>
                  <a:srgbClr val="0000FF"/>
                </a:solidFill>
              </a:rPr>
              <a:t>：  </a:t>
            </a:r>
          </a:p>
          <a:p>
            <a:pPr eaLnBrk="1" hangingPunct="1">
              <a:buFontTx/>
              <a:buAutoNum type="circleNumDbPlain"/>
            </a:pPr>
            <a:r>
              <a:rPr lang="zh-CN" altLang="en-US" sz="2400" dirty="0">
                <a:solidFill>
                  <a:srgbClr val="0000FF"/>
                </a:solidFill>
              </a:rPr>
              <a:t> 加大网格空间，能缩短链码</a:t>
            </a:r>
          </a:p>
          <a:p>
            <a:pPr eaLnBrk="1" hangingPunct="1">
              <a:buFontTx/>
              <a:buAutoNum type="circleNumDbPlain"/>
            </a:pPr>
            <a:r>
              <a:rPr lang="en-US" altLang="zh-CN" sz="2400" dirty="0">
                <a:solidFill>
                  <a:srgbClr val="0000FF"/>
                </a:solidFill>
              </a:rPr>
              <a:t> </a:t>
            </a:r>
            <a:r>
              <a:rPr lang="zh-CN" altLang="en-US" sz="2400" dirty="0">
                <a:solidFill>
                  <a:srgbClr val="0000FF"/>
                </a:solidFill>
              </a:rPr>
              <a:t>依据原始边界与结果的接近程度，来确定新点的位置</a:t>
            </a:r>
          </a:p>
        </p:txBody>
      </p:sp>
    </p:spTree>
    <p:extLst>
      <p:ext uri="{BB962C8B-B14F-4D97-AF65-F5344CB8AC3E}">
        <p14:creationId xmlns:p14="http://schemas.microsoft.com/office/powerpoint/2010/main" val="3686093038"/>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链码算法改进</a:t>
            </a:r>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6" y="2836863"/>
            <a:ext cx="7043092"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705" y="2217738"/>
            <a:ext cx="977900" cy="150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142875" y="1972893"/>
            <a:ext cx="5777544" cy="1200329"/>
          </a:xfrm>
          <a:prstGeom prst="rect">
            <a:avLst/>
          </a:prstGeom>
          <a:noFill/>
        </p:spPr>
        <p:txBody>
          <a:bodyPr wrap="none" rtlCol="0">
            <a:spAutoFit/>
          </a:bodyPr>
          <a:lstStyle/>
          <a:p>
            <a:r>
              <a:rPr lang="zh-CN" altLang="en-US" dirty="0">
                <a:solidFill>
                  <a:srgbClr val="0000FF"/>
                </a:solidFill>
              </a:rPr>
              <a:t>改进</a:t>
            </a:r>
            <a:r>
              <a:rPr lang="en-US" altLang="zh-CN" dirty="0">
                <a:solidFill>
                  <a:srgbClr val="0000FF"/>
                </a:solidFill>
              </a:rPr>
              <a:t>1</a:t>
            </a:r>
            <a:r>
              <a:rPr lang="zh-CN" altLang="en-US" dirty="0">
                <a:solidFill>
                  <a:srgbClr val="0000FF"/>
                </a:solidFill>
              </a:rPr>
              <a:t>：  </a:t>
            </a:r>
          </a:p>
          <a:p>
            <a:pPr>
              <a:buFontTx/>
              <a:buAutoNum type="circleNumDbPlain"/>
            </a:pPr>
            <a:r>
              <a:rPr lang="zh-CN" altLang="en-US" dirty="0">
                <a:solidFill>
                  <a:srgbClr val="0000FF"/>
                </a:solidFill>
              </a:rPr>
              <a:t> 加大网格空间，能缩短链码</a:t>
            </a:r>
          </a:p>
          <a:p>
            <a:pPr>
              <a:buFontTx/>
              <a:buAutoNum type="circleNumDbPlain"/>
            </a:pPr>
            <a:r>
              <a:rPr lang="en-US" altLang="zh-CN" dirty="0">
                <a:solidFill>
                  <a:srgbClr val="0000FF"/>
                </a:solidFill>
              </a:rPr>
              <a:t> </a:t>
            </a:r>
            <a:r>
              <a:rPr lang="zh-CN" altLang="en-US" dirty="0">
                <a:solidFill>
                  <a:srgbClr val="0000FF"/>
                </a:solidFill>
              </a:rPr>
              <a:t>依据原始边界与结果的接近程度，来确定新点的位置</a:t>
            </a:r>
          </a:p>
          <a:p>
            <a:endParaRPr lang="zh-CN" altLang="en-US" dirty="0"/>
          </a:p>
        </p:txBody>
      </p:sp>
    </p:spTree>
    <p:extLst>
      <p:ext uri="{BB962C8B-B14F-4D97-AF65-F5344CB8AC3E}">
        <p14:creationId xmlns:p14="http://schemas.microsoft.com/office/powerpoint/2010/main" val="685194915"/>
      </p:ext>
    </p:extLst>
  </p:cSld>
  <p:clrMapOvr>
    <a:masterClrMapping/>
  </p:clrMapOvr>
  <p:transition spd="med" advTm="3025">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684213" y="836613"/>
            <a:ext cx="828198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eaLnBrk="0" hangingPunct="0">
              <a:defRPr sz="2800" b="1">
                <a:solidFill>
                  <a:srgbClr val="6600FF"/>
                </a:solidFill>
                <a:latin typeface="Arial" panose="020B0604020202020204" pitchFamily="34" charset="0"/>
                <a:ea typeface="楷体_GB2312" pitchFamily="49" charset="-122"/>
              </a:defRPr>
            </a:lvl1pPr>
            <a:lvl2pPr marL="990600" indent="-533400" eaLnBrk="0" hangingPunct="0">
              <a:defRPr sz="2800" b="1">
                <a:solidFill>
                  <a:srgbClr val="6600FF"/>
                </a:solidFill>
                <a:latin typeface="Arial" panose="020B0604020202020204" pitchFamily="34" charset="0"/>
                <a:ea typeface="楷体_GB2312" pitchFamily="49" charset="-122"/>
              </a:defRPr>
            </a:lvl2pPr>
            <a:lvl3pPr marL="1447800" indent="-533400" eaLnBrk="0" hangingPunct="0">
              <a:defRPr sz="2800" b="1">
                <a:solidFill>
                  <a:srgbClr val="6600FF"/>
                </a:solidFill>
                <a:latin typeface="Arial" panose="020B0604020202020204" pitchFamily="34" charset="0"/>
                <a:ea typeface="楷体_GB2312" pitchFamily="49" charset="-122"/>
              </a:defRPr>
            </a:lvl3pPr>
            <a:lvl4pPr marL="1905000" indent="-533400" eaLnBrk="0" hangingPunct="0">
              <a:defRPr sz="2800" b="1">
                <a:solidFill>
                  <a:srgbClr val="6600FF"/>
                </a:solidFill>
                <a:latin typeface="Arial" panose="020B0604020202020204" pitchFamily="34" charset="0"/>
                <a:ea typeface="楷体_GB2312" pitchFamily="49" charset="-122"/>
              </a:defRPr>
            </a:lvl4pPr>
            <a:lvl5pPr marL="2362200" indent="-533400" eaLnBrk="0" hangingPunct="0">
              <a:defRPr sz="2800" b="1">
                <a:solidFill>
                  <a:srgbClr val="6600FF"/>
                </a:solidFill>
                <a:latin typeface="Arial" panose="020B0604020202020204" pitchFamily="34" charset="0"/>
                <a:ea typeface="楷体_GB2312" pitchFamily="49" charset="-122"/>
              </a:defRPr>
            </a:lvl5pPr>
            <a:lvl6pPr marL="28194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32766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7338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41910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400" dirty="0">
                <a:solidFill>
                  <a:srgbClr val="0000FF"/>
                </a:solidFill>
              </a:rPr>
              <a:t>问题</a:t>
            </a:r>
            <a:r>
              <a:rPr lang="en-US" altLang="zh-CN" sz="2400" dirty="0">
                <a:solidFill>
                  <a:srgbClr val="0000FF"/>
                </a:solidFill>
              </a:rPr>
              <a:t>2</a:t>
            </a:r>
            <a:r>
              <a:rPr lang="zh-CN" altLang="en-US" sz="2400" dirty="0">
                <a:solidFill>
                  <a:srgbClr val="0000FF"/>
                </a:solidFill>
              </a:rPr>
              <a:t>：</a:t>
            </a:r>
          </a:p>
          <a:p>
            <a:pPr eaLnBrk="1" hangingPunct="1">
              <a:buFontTx/>
              <a:buAutoNum type="circleNumDbPlain"/>
            </a:pPr>
            <a:r>
              <a:rPr lang="zh-CN" altLang="en-US" sz="2400" dirty="0">
                <a:solidFill>
                  <a:srgbClr val="000000"/>
                </a:solidFill>
              </a:rPr>
              <a:t>由于起点的不同，造成编码的不同</a:t>
            </a:r>
          </a:p>
          <a:p>
            <a:pPr eaLnBrk="1" hangingPunct="1">
              <a:buFontTx/>
              <a:buAutoNum type="circleNumDbPlain"/>
            </a:pPr>
            <a:r>
              <a:rPr lang="zh-CN" altLang="en-US" sz="2400" dirty="0">
                <a:solidFill>
                  <a:srgbClr val="000000"/>
                </a:solidFill>
              </a:rPr>
              <a:t>由于角度的不同，造成编码的不同</a:t>
            </a:r>
          </a:p>
          <a:p>
            <a:pPr eaLnBrk="1" hangingPunct="1">
              <a:buFontTx/>
              <a:buNone/>
            </a:pPr>
            <a:r>
              <a:rPr lang="zh-CN" altLang="en-US" sz="2400" dirty="0">
                <a:solidFill>
                  <a:srgbClr val="0000FF"/>
                </a:solidFill>
              </a:rPr>
              <a:t>改进</a:t>
            </a:r>
            <a:r>
              <a:rPr lang="en-US" altLang="zh-CN" sz="2400" dirty="0">
                <a:solidFill>
                  <a:srgbClr val="0000FF"/>
                </a:solidFill>
              </a:rPr>
              <a:t>2</a:t>
            </a:r>
            <a:r>
              <a:rPr lang="zh-CN" altLang="en-US" sz="2400" dirty="0">
                <a:solidFill>
                  <a:srgbClr val="0000FF"/>
                </a:solidFill>
              </a:rPr>
              <a:t>：</a:t>
            </a:r>
            <a:r>
              <a:rPr lang="en-US" altLang="zh-CN" sz="2400" dirty="0">
                <a:solidFill>
                  <a:srgbClr val="0000FF"/>
                </a:solidFill>
              </a:rPr>
              <a:t>1</a:t>
            </a:r>
            <a:r>
              <a:rPr lang="zh-CN" altLang="en-US" sz="2400" dirty="0">
                <a:solidFill>
                  <a:srgbClr val="0000FF"/>
                </a:solidFill>
              </a:rPr>
              <a:t>） 从固定位置作为起点</a:t>
            </a:r>
            <a:r>
              <a:rPr lang="en-US" altLang="zh-CN" sz="2400" dirty="0">
                <a:solidFill>
                  <a:srgbClr val="0000FF"/>
                </a:solidFill>
              </a:rPr>
              <a:t>(</a:t>
            </a:r>
            <a:r>
              <a:rPr lang="zh-CN" altLang="en-US" sz="2400" dirty="0">
                <a:solidFill>
                  <a:srgbClr val="0000FF"/>
                </a:solidFill>
              </a:rPr>
              <a:t>最左最上</a:t>
            </a:r>
            <a:r>
              <a:rPr lang="en-US" altLang="zh-CN" sz="2400" dirty="0">
                <a:solidFill>
                  <a:srgbClr val="0000FF"/>
                </a:solidFill>
              </a:rPr>
              <a:t>)</a:t>
            </a:r>
            <a:r>
              <a:rPr lang="zh-CN" altLang="en-US" sz="2400" dirty="0">
                <a:solidFill>
                  <a:srgbClr val="0000FF"/>
                </a:solidFill>
              </a:rPr>
              <a:t>开始编码</a:t>
            </a:r>
          </a:p>
          <a:p>
            <a:pPr eaLnBrk="1" hangingPunct="1">
              <a:buFont typeface="Wingdings" panose="05000000000000000000" pitchFamily="2" charset="2"/>
              <a:buNone/>
            </a:pPr>
            <a:r>
              <a:rPr lang="zh-CN" altLang="en-US" sz="2400" dirty="0">
                <a:solidFill>
                  <a:srgbClr val="0000FF"/>
                </a:solidFill>
              </a:rPr>
              <a:t>             或者： </a:t>
            </a:r>
            <a:r>
              <a:rPr lang="en-US" altLang="zh-CN" sz="2400" dirty="0">
                <a:solidFill>
                  <a:srgbClr val="0000FF"/>
                </a:solidFill>
              </a:rPr>
              <a:t>—— </a:t>
            </a:r>
            <a:r>
              <a:rPr lang="zh-CN" altLang="en-US" sz="2400" dirty="0">
                <a:solidFill>
                  <a:srgbClr val="0000FF"/>
                </a:solidFill>
              </a:rPr>
              <a:t>链码起点归一化</a:t>
            </a:r>
          </a:p>
          <a:p>
            <a:pPr eaLnBrk="1" hangingPunct="1">
              <a:buFontTx/>
              <a:buNone/>
            </a:pPr>
            <a:r>
              <a:rPr lang="zh-CN" altLang="en-US" sz="2400" dirty="0">
                <a:solidFill>
                  <a:srgbClr val="0000FF"/>
                </a:solidFill>
              </a:rPr>
              <a:t>		   </a:t>
            </a:r>
            <a:r>
              <a:rPr lang="en-US" altLang="zh-CN" sz="2400" dirty="0">
                <a:solidFill>
                  <a:srgbClr val="0000FF"/>
                </a:solidFill>
              </a:rPr>
              <a:t>2</a:t>
            </a:r>
            <a:r>
              <a:rPr lang="zh-CN" altLang="en-US" sz="2400" dirty="0">
                <a:solidFill>
                  <a:srgbClr val="0000FF"/>
                </a:solidFill>
              </a:rPr>
              <a:t>）通过使用链码的差分代替码字本身的方式</a:t>
            </a:r>
          </a:p>
          <a:p>
            <a:pPr eaLnBrk="1" hangingPunct="1">
              <a:buFontTx/>
              <a:buNone/>
            </a:pPr>
            <a:r>
              <a:rPr lang="zh-CN" altLang="en-US" sz="2400" dirty="0">
                <a:solidFill>
                  <a:srgbClr val="0000FF"/>
                </a:solidFill>
              </a:rPr>
              <a:t>             </a:t>
            </a:r>
            <a:r>
              <a:rPr lang="en-US" altLang="zh-CN" sz="2400" dirty="0">
                <a:solidFill>
                  <a:srgbClr val="0000FF"/>
                </a:solidFill>
              </a:rPr>
              <a:t>——</a:t>
            </a:r>
            <a:r>
              <a:rPr lang="zh-CN" altLang="en-US" sz="2400" dirty="0">
                <a:solidFill>
                  <a:srgbClr val="0000FF"/>
                </a:solidFill>
              </a:rPr>
              <a:t>链码旋转归一化</a:t>
            </a:r>
          </a:p>
        </p:txBody>
      </p:sp>
      <p:sp>
        <p:nvSpPr>
          <p:cNvPr id="107523" name="Rectangle 103"/>
          <p:cNvSpPr>
            <a:spLocks noChangeArrowheads="1"/>
          </p:cNvSpPr>
          <p:nvPr/>
        </p:nvSpPr>
        <p:spPr bwMode="auto">
          <a:xfrm>
            <a:off x="468313" y="1158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spTree>
    <p:extLst>
      <p:ext uri="{BB962C8B-B14F-4D97-AF65-F5344CB8AC3E}">
        <p14:creationId xmlns:p14="http://schemas.microsoft.com/office/powerpoint/2010/main" val="1489457139"/>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103"/>
          <p:cNvSpPr>
            <a:spLocks noChangeArrowheads="1"/>
          </p:cNvSpPr>
          <p:nvPr/>
        </p:nvSpPr>
        <p:spPr bwMode="auto">
          <a:xfrm>
            <a:off x="468313"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sp>
        <p:nvSpPr>
          <p:cNvPr id="104457" name="Rectangle 9"/>
          <p:cNvSpPr>
            <a:spLocks noChangeArrowheads="1"/>
          </p:cNvSpPr>
          <p:nvPr/>
        </p:nvSpPr>
        <p:spPr bwMode="auto">
          <a:xfrm>
            <a:off x="755650" y="765175"/>
            <a:ext cx="792003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pPr>
            <a:r>
              <a:rPr lang="zh-CN" altLang="en-US" sz="2400" dirty="0"/>
              <a:t>链码起点归一化</a:t>
            </a:r>
          </a:p>
          <a:p>
            <a:pPr eaLnBrk="1" hangingPunct="1">
              <a:spcBef>
                <a:spcPct val="50000"/>
              </a:spcBef>
              <a:buFontTx/>
              <a:buNone/>
            </a:pPr>
            <a:r>
              <a:rPr lang="zh-CN" altLang="en-US" sz="2400" dirty="0"/>
              <a:t>    </a:t>
            </a:r>
            <a:r>
              <a:rPr lang="zh-CN" altLang="en-US" sz="2400" dirty="0">
                <a:solidFill>
                  <a:srgbClr val="0000FF"/>
                </a:solidFill>
              </a:rPr>
              <a:t>对同一个边界，选用起点不同得到的链码不同。</a:t>
            </a:r>
          </a:p>
          <a:p>
            <a:pPr eaLnBrk="1" hangingPunct="1">
              <a:spcBef>
                <a:spcPct val="50000"/>
              </a:spcBef>
              <a:buFontTx/>
              <a:buNone/>
            </a:pPr>
            <a:r>
              <a:rPr lang="zh-CN" altLang="en-US" sz="2400" dirty="0"/>
              <a:t>    </a:t>
            </a:r>
            <a:r>
              <a:rPr lang="zh-CN" altLang="en-US" sz="2400" dirty="0">
                <a:solidFill>
                  <a:schemeClr val="tx1"/>
                </a:solidFill>
              </a:rPr>
              <a:t>把链码看作一个由各方向数构成的自然数。将这些方向数依一个方向循环以使它们所构成的自然数的值最小</a:t>
            </a:r>
          </a:p>
        </p:txBody>
      </p:sp>
      <p:pic>
        <p:nvPicPr>
          <p:cNvPr id="104458" name="Picture 5" descr="1302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2708275"/>
            <a:ext cx="84597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868863"/>
            <a:ext cx="1470025"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62289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3"/>
          <p:cNvSpPr>
            <a:spLocks noChangeArrowheads="1"/>
          </p:cNvSpPr>
          <p:nvPr/>
        </p:nvSpPr>
        <p:spPr bwMode="auto">
          <a:xfrm>
            <a:off x="468313"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pic>
        <p:nvPicPr>
          <p:cNvPr id="108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5157788"/>
            <a:ext cx="1352550"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51" name="Rectangle 7"/>
          <p:cNvSpPr>
            <a:spLocks noChangeArrowheads="1"/>
          </p:cNvSpPr>
          <p:nvPr/>
        </p:nvSpPr>
        <p:spPr bwMode="auto">
          <a:xfrm>
            <a:off x="611188" y="981075"/>
            <a:ext cx="7993062"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pPr>
            <a:r>
              <a:rPr lang="zh-CN" altLang="en-US"/>
              <a:t>链码旋转归一化</a:t>
            </a:r>
          </a:p>
          <a:p>
            <a:pPr eaLnBrk="1" hangingPunct="1">
              <a:spcBef>
                <a:spcPct val="50000"/>
              </a:spcBef>
              <a:buFontTx/>
              <a:buNone/>
            </a:pPr>
            <a:r>
              <a:rPr lang="zh-CN" altLang="en-US"/>
              <a:t>    </a:t>
            </a:r>
            <a:r>
              <a:rPr lang="zh-CN" altLang="en-US" sz="2400">
                <a:solidFill>
                  <a:schemeClr val="tx1"/>
                </a:solidFill>
              </a:rPr>
              <a:t>利用链码的</a:t>
            </a:r>
            <a:r>
              <a:rPr lang="zh-CN" altLang="en-US" sz="2400">
                <a:solidFill>
                  <a:srgbClr val="FF0066"/>
                </a:solidFill>
              </a:rPr>
              <a:t>一阶差分</a:t>
            </a:r>
            <a:r>
              <a:rPr lang="zh-CN" altLang="en-US" sz="2400">
                <a:solidFill>
                  <a:schemeClr val="tx1"/>
                </a:solidFill>
              </a:rPr>
              <a:t>来重新构造一个序列（一个表示原链码各段之间方向变化的新序列）这个差分可用相邻两个方向数相减得到</a:t>
            </a:r>
            <a:r>
              <a:rPr lang="zh-CN" altLang="en-US"/>
              <a:t> </a:t>
            </a:r>
          </a:p>
        </p:txBody>
      </p:sp>
      <p:graphicFrame>
        <p:nvGraphicFramePr>
          <p:cNvPr id="108552" name="Object 5"/>
          <p:cNvGraphicFramePr>
            <a:graphicFrameLocks noChangeAspect="1"/>
          </p:cNvGraphicFramePr>
          <p:nvPr/>
        </p:nvGraphicFramePr>
        <p:xfrm>
          <a:off x="611188" y="3068638"/>
          <a:ext cx="7777162" cy="1689100"/>
        </p:xfrm>
        <a:graphic>
          <a:graphicData uri="http://schemas.openxmlformats.org/presentationml/2006/ole">
            <mc:AlternateContent xmlns:mc="http://schemas.openxmlformats.org/markup-compatibility/2006">
              <mc:Choice xmlns:v="urn:schemas-microsoft-com:vml" Requires="v">
                <p:oleObj spid="_x0000_s8208" name="图片" r:id="rId4" imgW="5010480" imgH="1085760" progId="Word.Picture.8">
                  <p:embed/>
                </p:oleObj>
              </mc:Choice>
              <mc:Fallback>
                <p:oleObj name="图片" r:id="rId4" imgW="5010480" imgH="108576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068638"/>
                        <a:ext cx="7777162" cy="1689100"/>
                      </a:xfrm>
                      <a:prstGeom prst="rect">
                        <a:avLst/>
                      </a:prstGeom>
                      <a:solidFill>
                        <a:schemeClr val="bg1"/>
                      </a:solidFill>
                    </p:spPr>
                  </p:pic>
                </p:oleObj>
              </mc:Fallback>
            </mc:AlternateContent>
          </a:graphicData>
        </a:graphic>
      </p:graphicFrame>
      <p:sp>
        <p:nvSpPr>
          <p:cNvPr id="108553" name="Rectangle 9"/>
          <p:cNvSpPr>
            <a:spLocks noChangeArrowheads="1"/>
          </p:cNvSpPr>
          <p:nvPr/>
        </p:nvSpPr>
        <p:spPr bwMode="auto">
          <a:xfrm>
            <a:off x="4133850" y="2614612"/>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dirty="0">
                <a:solidFill>
                  <a:srgbClr val="FF0066"/>
                </a:solidFill>
              </a:rPr>
              <a:t>差分码不随轮廓旋转而变化</a:t>
            </a:r>
          </a:p>
        </p:txBody>
      </p:sp>
      <p:sp>
        <p:nvSpPr>
          <p:cNvPr id="2" name="文本框 1"/>
          <p:cNvSpPr txBox="1"/>
          <p:nvPr/>
        </p:nvSpPr>
        <p:spPr>
          <a:xfrm>
            <a:off x="2242778" y="4653141"/>
            <a:ext cx="4309193" cy="2523768"/>
          </a:xfrm>
          <a:prstGeom prst="rect">
            <a:avLst/>
          </a:prstGeom>
          <a:noFill/>
        </p:spPr>
        <p:txBody>
          <a:bodyPr wrap="none" rtlCol="0">
            <a:spAutoFit/>
          </a:bodyPr>
          <a:lstStyle/>
          <a:p>
            <a:pPr>
              <a:lnSpc>
                <a:spcPts val="2800"/>
              </a:lnSpc>
              <a:spcBef>
                <a:spcPct val="0"/>
              </a:spcBef>
            </a:pPr>
            <a:r>
              <a:rPr lang="zh-CN" altLang="en-US" dirty="0"/>
              <a:t>例如：</a:t>
            </a:r>
            <a:r>
              <a:rPr lang="en-US" altLang="zh-CN" dirty="0"/>
              <a:t>4-</a:t>
            </a:r>
            <a:r>
              <a:rPr lang="zh-CN" altLang="en-US" dirty="0"/>
              <a:t>链码 </a:t>
            </a:r>
            <a:r>
              <a:rPr lang="en-US" altLang="zh-CN" dirty="0"/>
              <a:t>10103322</a:t>
            </a:r>
          </a:p>
          <a:p>
            <a:pPr>
              <a:lnSpc>
                <a:spcPts val="2800"/>
              </a:lnSpc>
              <a:spcBef>
                <a:spcPct val="0"/>
              </a:spcBef>
            </a:pPr>
            <a:r>
              <a:rPr lang="zh-CN" altLang="en-US" dirty="0"/>
              <a:t>循环差分为： </a:t>
            </a:r>
            <a:r>
              <a:rPr lang="en-US" altLang="zh-CN" dirty="0">
                <a:solidFill>
                  <a:srgbClr val="FF3300"/>
                </a:solidFill>
              </a:rPr>
              <a:t>33133030</a:t>
            </a:r>
          </a:p>
          <a:p>
            <a:pPr>
              <a:lnSpc>
                <a:spcPts val="2800"/>
              </a:lnSpc>
              <a:spcBef>
                <a:spcPct val="0"/>
              </a:spcBef>
            </a:pPr>
            <a:r>
              <a:rPr lang="zh-CN" altLang="en-US" dirty="0"/>
              <a:t>循环差分：</a:t>
            </a:r>
            <a:r>
              <a:rPr lang="en-US" altLang="zh-CN" dirty="0"/>
              <a:t>1 - 2 = -1(3)         3 - 0 = 3</a:t>
            </a:r>
          </a:p>
          <a:p>
            <a:pPr>
              <a:lnSpc>
                <a:spcPts val="2800"/>
              </a:lnSpc>
              <a:spcBef>
                <a:spcPct val="0"/>
              </a:spcBef>
            </a:pPr>
            <a:r>
              <a:rPr lang="en-US" altLang="zh-CN" dirty="0"/>
              <a:t>	           0 - 1 = -1(3)         3 - 3 = 0</a:t>
            </a:r>
          </a:p>
          <a:p>
            <a:pPr>
              <a:lnSpc>
                <a:spcPts val="2800"/>
              </a:lnSpc>
              <a:spcBef>
                <a:spcPct val="0"/>
              </a:spcBef>
            </a:pPr>
            <a:r>
              <a:rPr lang="en-US" altLang="zh-CN" dirty="0"/>
              <a:t>	           1 - 0 = 1               2 - 3 = -1(3)</a:t>
            </a:r>
          </a:p>
          <a:p>
            <a:pPr>
              <a:lnSpc>
                <a:spcPts val="2800"/>
              </a:lnSpc>
              <a:spcBef>
                <a:spcPct val="0"/>
              </a:spcBef>
            </a:pPr>
            <a:r>
              <a:rPr lang="en-US" altLang="zh-CN" dirty="0"/>
              <a:t>	           0 - 1 = -1(3)          2 - 2 = 0</a:t>
            </a:r>
            <a:endParaRPr lang="zh-CN" altLang="en-US" dirty="0"/>
          </a:p>
          <a:p>
            <a:endParaRPr lang="zh-CN" altLang="en-US" dirty="0"/>
          </a:p>
        </p:txBody>
      </p:sp>
    </p:spTree>
    <p:extLst>
      <p:ext uri="{BB962C8B-B14F-4D97-AF65-F5344CB8AC3E}">
        <p14:creationId xmlns:p14="http://schemas.microsoft.com/office/powerpoint/2010/main" val="119837109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ChangeArrowheads="1"/>
          </p:cNvSpPr>
          <p:nvPr/>
        </p:nvSpPr>
        <p:spPr bwMode="auto">
          <a:xfrm>
            <a:off x="0" y="-258763"/>
            <a:ext cx="307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8194" name="Object 3"/>
          <p:cNvGraphicFramePr>
            <a:graphicFrameLocks noChangeAspect="1"/>
          </p:cNvGraphicFramePr>
          <p:nvPr/>
        </p:nvGraphicFramePr>
        <p:xfrm>
          <a:off x="1476375" y="1557338"/>
          <a:ext cx="5472113" cy="2582862"/>
        </p:xfrm>
        <a:graphic>
          <a:graphicData uri="http://schemas.openxmlformats.org/presentationml/2006/ole">
            <mc:AlternateContent xmlns:mc="http://schemas.openxmlformats.org/markup-compatibility/2006">
              <mc:Choice xmlns:v="urn:schemas-microsoft-com:vml" Requires="v">
                <p:oleObj spid="_x0000_s9260" r:id="rId3" imgW="4185772" imgH="1970958" progId="Visio.Drawing.11">
                  <p:embed/>
                </p:oleObj>
              </mc:Choice>
              <mc:Fallback>
                <p:oleObj r:id="rId3" imgW="4185772" imgH="19709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557338"/>
                        <a:ext cx="5472113" cy="2582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4"/>
          <p:cNvSpPr>
            <a:spLocks noChangeArrowheads="1"/>
          </p:cNvSpPr>
          <p:nvPr/>
        </p:nvSpPr>
        <p:spPr bwMode="auto">
          <a:xfrm>
            <a:off x="1692275" y="3929063"/>
            <a:ext cx="5761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a:solidFill>
                  <a:srgbClr val="0000FF"/>
                </a:solidFill>
                <a:latin typeface="楷体_GB2312" pitchFamily="49" charset="-122"/>
              </a:rPr>
              <a:t>   a)</a:t>
            </a:r>
            <a:r>
              <a:rPr lang="zh-CN" altLang="en-US" sz="2000">
                <a:solidFill>
                  <a:srgbClr val="0000FF"/>
                </a:solidFill>
                <a:latin typeface="楷体_GB2312" pitchFamily="49" charset="-122"/>
                <a:cs typeface="Times New Roman" panose="02020603050405020304" pitchFamily="18" charset="0"/>
              </a:rPr>
              <a:t>原链码方向</a:t>
            </a:r>
            <a:r>
              <a:rPr lang="zh-CN" altLang="en-US" sz="2000">
                <a:solidFill>
                  <a:srgbClr val="0000FF"/>
                </a:solidFill>
                <a:latin typeface="楷体_GB2312" pitchFamily="49" charset="-122"/>
              </a:rPr>
              <a:t>          </a:t>
            </a:r>
            <a:r>
              <a:rPr lang="en-US" altLang="zh-CN" sz="2000">
                <a:solidFill>
                  <a:srgbClr val="0000FF"/>
                </a:solidFill>
                <a:latin typeface="楷体_GB2312" pitchFamily="49" charset="-122"/>
              </a:rPr>
              <a:t>b)</a:t>
            </a:r>
            <a:r>
              <a:rPr lang="zh-CN" altLang="en-US" sz="2000">
                <a:solidFill>
                  <a:srgbClr val="0000FF"/>
                </a:solidFill>
                <a:latin typeface="楷体_GB2312" pitchFamily="49" charset="-122"/>
              </a:rPr>
              <a:t>逆时针旋转</a:t>
            </a:r>
            <a:r>
              <a:rPr lang="en-US" altLang="zh-CN" sz="2000">
                <a:solidFill>
                  <a:srgbClr val="0000FF"/>
                </a:solidFill>
                <a:latin typeface="楷体_GB2312" pitchFamily="49" charset="-122"/>
              </a:rPr>
              <a:t>90°</a:t>
            </a:r>
            <a:endParaRPr lang="zh-CN" altLang="en-US" sz="2000">
              <a:solidFill>
                <a:srgbClr val="0000FF"/>
              </a:solidFill>
              <a:latin typeface="楷体_GB2312" pitchFamily="49" charset="-122"/>
            </a:endParaRPr>
          </a:p>
        </p:txBody>
      </p:sp>
      <p:graphicFrame>
        <p:nvGraphicFramePr>
          <p:cNvPr id="8195" name="Object 5"/>
          <p:cNvGraphicFramePr>
            <a:graphicFrameLocks noChangeAspect="1"/>
          </p:cNvGraphicFramePr>
          <p:nvPr/>
        </p:nvGraphicFramePr>
        <p:xfrm>
          <a:off x="3455988" y="3321050"/>
          <a:ext cx="228600" cy="200025"/>
        </p:xfrm>
        <a:graphic>
          <a:graphicData uri="http://schemas.openxmlformats.org/presentationml/2006/ole">
            <mc:AlternateContent xmlns:mc="http://schemas.openxmlformats.org/markup-compatibility/2006">
              <mc:Choice xmlns:v="urn:schemas-microsoft-com:vml" Requires="v">
                <p:oleObj spid="_x0000_s9261" name="Equation" r:id="rId5" imgW="228501" imgH="203112" progId="Equation.DSMT4">
                  <p:embed/>
                </p:oleObj>
              </mc:Choice>
              <mc:Fallback>
                <p:oleObj name="Equation" r:id="rId5" imgW="228501"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3321050"/>
                        <a:ext cx="2286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9" name="Rectangle 6"/>
          <p:cNvSpPr>
            <a:spLocks noChangeArrowheads="1"/>
          </p:cNvSpPr>
          <p:nvPr/>
        </p:nvSpPr>
        <p:spPr bwMode="auto">
          <a:xfrm>
            <a:off x="2771775" y="3573463"/>
            <a:ext cx="260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lang="en-US" altLang="zh-CN" sz="900" b="0">
                <a:solidFill>
                  <a:schemeClr val="tx1"/>
                </a:solidFill>
                <a:latin typeface="-윤고딕140" pitchFamily="18" charset="-127"/>
                <a:ea typeface="宋体" panose="02010600030101010101" pitchFamily="2" charset="-122"/>
              </a:rPr>
              <a:t> </a:t>
            </a:r>
            <a:r>
              <a:rPr lang="en-US" altLang="zh-CN" sz="1100" b="0">
                <a:solidFill>
                  <a:schemeClr val="tx1"/>
                </a:solidFill>
                <a:ea typeface="-윤고딕140" pitchFamily="18" charset="-127"/>
              </a:rPr>
              <a:t> </a:t>
            </a:r>
            <a:endParaRPr lang="en-US" altLang="zh-CN" sz="1800" b="0">
              <a:solidFill>
                <a:schemeClr val="tx1"/>
              </a:solidFill>
              <a:ea typeface="宋体" panose="02010600030101010101" pitchFamily="2" charset="-122"/>
            </a:endParaRPr>
          </a:p>
        </p:txBody>
      </p:sp>
      <p:sp>
        <p:nvSpPr>
          <p:cNvPr id="8200" name="Rectangle 7"/>
          <p:cNvSpPr>
            <a:spLocks noChangeArrowheads="1"/>
          </p:cNvSpPr>
          <p:nvPr/>
        </p:nvSpPr>
        <p:spPr bwMode="auto">
          <a:xfrm>
            <a:off x="755650" y="4522788"/>
            <a:ext cx="64801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276225"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algn="ctr" eaLnBrk="1" latinLnBrk="1" hangingPunct="1">
              <a:spcBef>
                <a:spcPct val="50000"/>
              </a:spcBef>
              <a:buClr>
                <a:schemeClr val="hlink"/>
              </a:buClr>
              <a:buFont typeface="Wingdings" panose="05000000000000000000" pitchFamily="2" charset="2"/>
              <a:buNone/>
            </a:pPr>
            <a:r>
              <a:rPr lang="zh-CN" altLang="en-US" sz="2000">
                <a:solidFill>
                  <a:srgbClr val="0000FF"/>
                </a:solidFill>
                <a:latin typeface="楷体_GB2312" pitchFamily="49" charset="-122"/>
              </a:rPr>
              <a:t>图</a:t>
            </a:r>
            <a:r>
              <a:rPr lang="en-US" altLang="zh-CN" sz="2000">
                <a:solidFill>
                  <a:srgbClr val="0000FF"/>
                </a:solidFill>
                <a:latin typeface="楷体_GB2312" pitchFamily="49" charset="-122"/>
              </a:rPr>
              <a:t>a</a:t>
            </a:r>
            <a:r>
              <a:rPr lang="zh-CN" altLang="en-US" sz="2000">
                <a:solidFill>
                  <a:srgbClr val="0000FF"/>
                </a:solidFill>
                <a:latin typeface="楷体_GB2312" pitchFamily="49" charset="-122"/>
              </a:rPr>
              <a:t>曲线的链码为：</a:t>
            </a:r>
            <a:r>
              <a:rPr lang="en-US" altLang="zh-CN" sz="2000">
                <a:solidFill>
                  <a:srgbClr val="0000FF"/>
                </a:solidFill>
                <a:latin typeface="楷体_GB2312" pitchFamily="49" charset="-122"/>
              </a:rPr>
              <a:t>01122233100000765556706</a:t>
            </a:r>
          </a:p>
          <a:p>
            <a:pPr algn="ctr" eaLnBrk="1" latinLnBrk="1" hangingPunct="1">
              <a:spcBef>
                <a:spcPct val="50000"/>
              </a:spcBef>
              <a:buClr>
                <a:schemeClr val="hlink"/>
              </a:buClr>
              <a:buFont typeface="Wingdings" panose="05000000000000000000" pitchFamily="2" charset="2"/>
              <a:buNone/>
            </a:pPr>
            <a:r>
              <a:rPr lang="zh-CN" altLang="en-US" sz="2000">
                <a:solidFill>
                  <a:srgbClr val="0000FF"/>
                </a:solidFill>
                <a:latin typeface="楷体_GB2312" pitchFamily="49" charset="-122"/>
              </a:rPr>
              <a:t>其差分链码为：</a:t>
            </a:r>
            <a:r>
              <a:rPr lang="en-US" altLang="zh-CN" sz="2000">
                <a:solidFill>
                  <a:srgbClr val="0000FF"/>
                </a:solidFill>
                <a:latin typeface="楷体_GB2312" pitchFamily="49" charset="-122"/>
              </a:rPr>
              <a:t>1010010670000777001116</a:t>
            </a:r>
          </a:p>
        </p:txBody>
      </p:sp>
      <p:graphicFrame>
        <p:nvGraphicFramePr>
          <p:cNvPr id="8196" name="Object 8"/>
          <p:cNvGraphicFramePr>
            <a:graphicFrameLocks noChangeAspect="1"/>
          </p:cNvGraphicFramePr>
          <p:nvPr/>
        </p:nvGraphicFramePr>
        <p:xfrm>
          <a:off x="2881313" y="3176588"/>
          <a:ext cx="228600" cy="200025"/>
        </p:xfrm>
        <a:graphic>
          <a:graphicData uri="http://schemas.openxmlformats.org/presentationml/2006/ole">
            <mc:AlternateContent xmlns:mc="http://schemas.openxmlformats.org/markup-compatibility/2006">
              <mc:Choice xmlns:v="urn:schemas-microsoft-com:vml" Requires="v">
                <p:oleObj spid="_x0000_s9262" name="Equation" r:id="rId7" imgW="228501" imgH="203112" progId="Equation.DSMT4">
                  <p:embed/>
                </p:oleObj>
              </mc:Choice>
              <mc:Fallback>
                <p:oleObj name="Equation" r:id="rId7" imgW="228501"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1313" y="3176588"/>
                        <a:ext cx="2286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Rectangle 9"/>
          <p:cNvSpPr>
            <a:spLocks noChangeArrowheads="1"/>
          </p:cNvSpPr>
          <p:nvPr/>
        </p:nvSpPr>
        <p:spPr bwMode="auto">
          <a:xfrm>
            <a:off x="1116013" y="5445125"/>
            <a:ext cx="7321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276225"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lang="en-US" altLang="zh-CN" sz="2000">
                <a:solidFill>
                  <a:srgbClr val="4D5B6D"/>
                </a:solidFill>
                <a:latin typeface="-윤고딕140" pitchFamily="18" charset="-127"/>
                <a:ea typeface="宋体" panose="02010600030101010101" pitchFamily="2" charset="-122"/>
              </a:rPr>
              <a:t>  </a:t>
            </a:r>
            <a:r>
              <a:rPr lang="zh-CN" altLang="en-US" sz="2000">
                <a:solidFill>
                  <a:srgbClr val="0000FF"/>
                </a:solidFill>
                <a:latin typeface="楷体_GB2312" pitchFamily="49" charset="-122"/>
              </a:rPr>
              <a:t>图</a:t>
            </a:r>
            <a:r>
              <a:rPr lang="en-US" altLang="zh-CN" sz="2000">
                <a:solidFill>
                  <a:srgbClr val="0000FF"/>
                </a:solidFill>
                <a:latin typeface="楷体_GB2312" pitchFamily="49" charset="-122"/>
              </a:rPr>
              <a:t>b</a:t>
            </a:r>
            <a:r>
              <a:rPr lang="zh-CN" altLang="en-US" sz="2000">
                <a:solidFill>
                  <a:srgbClr val="0000FF"/>
                </a:solidFill>
                <a:latin typeface="楷体_GB2312" pitchFamily="49" charset="-122"/>
              </a:rPr>
              <a:t>曲线的链码为：</a:t>
            </a:r>
            <a:r>
              <a:rPr lang="en-US" altLang="zh-CN" sz="2000">
                <a:solidFill>
                  <a:srgbClr val="0000FF"/>
                </a:solidFill>
                <a:latin typeface="楷体_GB2312" pitchFamily="49" charset="-122"/>
              </a:rPr>
              <a:t>23344455322222107770120</a:t>
            </a:r>
          </a:p>
          <a:p>
            <a:pPr>
              <a:spcBef>
                <a:spcPct val="0"/>
              </a:spcBef>
              <a:buFontTx/>
              <a:buNone/>
            </a:pPr>
            <a:r>
              <a:rPr lang="en-US" altLang="zh-CN" sz="2000">
                <a:solidFill>
                  <a:srgbClr val="0000FF"/>
                </a:solidFill>
                <a:latin typeface="楷体_GB2312" pitchFamily="49" charset="-122"/>
              </a:rPr>
              <a:t>    </a:t>
            </a:r>
            <a:r>
              <a:rPr lang="zh-CN" altLang="en-US" sz="2000">
                <a:solidFill>
                  <a:srgbClr val="0000FF"/>
                </a:solidFill>
                <a:latin typeface="楷体_GB2312" pitchFamily="49" charset="-122"/>
              </a:rPr>
              <a:t>其差分链码为：</a:t>
            </a:r>
            <a:r>
              <a:rPr lang="en-US" altLang="zh-CN" sz="2000">
                <a:solidFill>
                  <a:srgbClr val="0000FF"/>
                </a:solidFill>
                <a:latin typeface="楷体_GB2312" pitchFamily="49" charset="-122"/>
              </a:rPr>
              <a:t>1010010670000777001116</a:t>
            </a:r>
          </a:p>
        </p:txBody>
      </p:sp>
      <p:sp>
        <p:nvSpPr>
          <p:cNvPr id="8202" name="Rectangle 10"/>
          <p:cNvSpPr>
            <a:spLocks noChangeArrowheads="1"/>
          </p:cNvSpPr>
          <p:nvPr/>
        </p:nvSpPr>
        <p:spPr bwMode="auto">
          <a:xfrm>
            <a:off x="0" y="-258763"/>
            <a:ext cx="307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sp>
        <p:nvSpPr>
          <p:cNvPr id="8205" name="Rectangle 103"/>
          <p:cNvSpPr>
            <a:spLocks noChangeArrowheads="1"/>
          </p:cNvSpPr>
          <p:nvPr/>
        </p:nvSpPr>
        <p:spPr bwMode="auto">
          <a:xfrm>
            <a:off x="468313" y="1889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pic>
        <p:nvPicPr>
          <p:cNvPr id="820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1773238"/>
            <a:ext cx="1727200" cy="1719262"/>
          </a:xfrm>
          <a:prstGeom prst="rect">
            <a:avLst/>
          </a:prstGeom>
          <a:noFill/>
          <a:ln w="38100" cmpd="dbl"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7" name="Rectangle 15"/>
          <p:cNvSpPr>
            <a:spLocks noChangeArrowheads="1"/>
          </p:cNvSpPr>
          <p:nvPr/>
        </p:nvSpPr>
        <p:spPr bwMode="auto">
          <a:xfrm>
            <a:off x="3132138" y="981075"/>
            <a:ext cx="325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000">
                <a:solidFill>
                  <a:srgbClr val="FF0066"/>
                </a:solidFill>
              </a:rPr>
              <a:t>差分码不随轮廓旋转而变化</a:t>
            </a:r>
          </a:p>
        </p:txBody>
      </p:sp>
    </p:spTree>
    <p:extLst>
      <p:ext uri="{BB962C8B-B14F-4D97-AF65-F5344CB8AC3E}">
        <p14:creationId xmlns:p14="http://schemas.microsoft.com/office/powerpoint/2010/main" val="32971445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971550" y="1989138"/>
          <a:ext cx="5867400" cy="2787650"/>
        </p:xfrm>
        <a:graphic>
          <a:graphicData uri="http://schemas.openxmlformats.org/presentationml/2006/ole">
            <mc:AlternateContent xmlns:mc="http://schemas.openxmlformats.org/markup-compatibility/2006">
              <mc:Choice xmlns:v="urn:schemas-microsoft-com:vml" Requires="v">
                <p:oleObj spid="_x0000_s10256" name="图片" r:id="rId3" imgW="4543560" imgH="1971720" progId="Word.Picture.8">
                  <p:embed/>
                </p:oleObj>
              </mc:Choice>
              <mc:Fallback>
                <p:oleObj name="图片" r:id="rId3" imgW="4543560" imgH="19717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89138"/>
                        <a:ext cx="5867400" cy="2787650"/>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9" name="Text Box 3"/>
          <p:cNvSpPr txBox="1">
            <a:spLocks noChangeArrowheads="1"/>
          </p:cNvSpPr>
          <p:nvPr/>
        </p:nvSpPr>
        <p:spPr bwMode="auto">
          <a:xfrm>
            <a:off x="1116013" y="4941888"/>
            <a:ext cx="55451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kumimoji="1" lang="zh-CN" altLang="en-US" sz="2000" b="0">
                <a:solidFill>
                  <a:srgbClr val="0000FF"/>
                </a:solidFill>
                <a:latin typeface="楷体_GB2312" pitchFamily="49" charset="-122"/>
              </a:rPr>
              <a:t>曲线的链码是：</a:t>
            </a:r>
            <a:r>
              <a:rPr kumimoji="1" lang="en-US" altLang="zh-CN" sz="2000" b="0">
                <a:solidFill>
                  <a:srgbClr val="0000FF"/>
                </a:solidFill>
                <a:latin typeface="楷体_GB2312" pitchFamily="49" charset="-122"/>
              </a:rPr>
              <a:t>6022222021013444444454577012</a:t>
            </a:r>
          </a:p>
          <a:p>
            <a:pPr eaLnBrk="1" hangingPunct="1">
              <a:spcBef>
                <a:spcPct val="0"/>
              </a:spcBef>
              <a:buFontTx/>
              <a:buNone/>
            </a:pPr>
            <a:r>
              <a:rPr kumimoji="1" lang="zh-CN" altLang="en-US" sz="2000" b="0">
                <a:solidFill>
                  <a:srgbClr val="0000FF"/>
                </a:solidFill>
                <a:latin typeface="楷体_GB2312" pitchFamily="49" charset="-122"/>
              </a:rPr>
              <a:t>其差分链码是： </a:t>
            </a:r>
            <a:r>
              <a:rPr kumimoji="1" lang="en-US" altLang="zh-CN" sz="2000" b="0">
                <a:solidFill>
                  <a:srgbClr val="0000FF"/>
                </a:solidFill>
                <a:latin typeface="楷体_GB2312" pitchFamily="49" charset="-122"/>
              </a:rPr>
              <a:t>220000627712100000017120111</a:t>
            </a:r>
          </a:p>
        </p:txBody>
      </p:sp>
      <p:sp>
        <p:nvSpPr>
          <p:cNvPr id="9222" name="Rectangle 10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pic>
        <p:nvPicPr>
          <p:cNvPr id="92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1773238"/>
            <a:ext cx="1727200" cy="1719262"/>
          </a:xfrm>
          <a:prstGeom prst="rect">
            <a:avLst/>
          </a:prstGeom>
          <a:noFill/>
          <a:ln w="38100" cmpd="dbl"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46067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8"/>
          <p:cNvSpPr>
            <a:spLocks noGrp="1" noChangeArrowheads="1"/>
          </p:cNvSpPr>
          <p:nvPr>
            <p:ph type="body" idx="4294967295"/>
          </p:nvPr>
        </p:nvSpPr>
        <p:spPr>
          <a:xfrm>
            <a:off x="323850" y="1341438"/>
            <a:ext cx="8137525" cy="4525962"/>
          </a:xfrm>
          <a:ln/>
          <a:extLst>
            <a:ext uri="{91240B29-F687-4F45-9708-019B960494DF}">
              <a14:hiddenLine xmlns:a14="http://schemas.microsoft.com/office/drawing/2010/main" w="9525">
                <a:solidFill>
                  <a:srgbClr val="0000FF"/>
                </a:solidFill>
                <a:miter lim="800000"/>
                <a:headEnd/>
                <a:tailEnd/>
              </a14:hiddenLine>
            </a:ext>
          </a:extLst>
        </p:spPr>
        <p:txBody>
          <a:bodyPr/>
          <a:lstStyle/>
          <a:p>
            <a:pPr>
              <a:lnSpc>
                <a:spcPct val="120000"/>
              </a:lnSpc>
              <a:buFont typeface="Arial" panose="020B0604020202020204" pitchFamily="34" charset="0"/>
              <a:buNone/>
            </a:pPr>
            <a:r>
              <a:rPr kumimoji="1" lang="zh-CN" altLang="en-US" sz="2800" b="1" dirty="0">
                <a:solidFill>
                  <a:srgbClr val="0000FF"/>
                </a:solidFill>
              </a:rPr>
              <a:t>    </a:t>
            </a:r>
            <a:r>
              <a:rPr kumimoji="1" lang="zh-CN" altLang="en-US" sz="2400" b="1" dirty="0">
                <a:solidFill>
                  <a:srgbClr val="0000FF"/>
                </a:solidFill>
                <a:latin typeface="楷体_GB2312" pitchFamily="49" charset="-122"/>
                <a:ea typeface="楷体_GB2312" pitchFamily="49" charset="-122"/>
              </a:rPr>
              <a:t>图像分析是一种描述过程，研究用自动或半自动系统，从图像中提取有用数据或信息生成</a:t>
            </a:r>
            <a:r>
              <a:rPr kumimoji="1" lang="zh-CN" altLang="en-US" sz="2400" b="1" dirty="0">
                <a:solidFill>
                  <a:srgbClr val="FF3300"/>
                </a:solidFill>
                <a:latin typeface="楷体_GB2312" pitchFamily="49" charset="-122"/>
                <a:ea typeface="楷体_GB2312" pitchFamily="49" charset="-122"/>
              </a:rPr>
              <a:t>非图的描述或表达。</a:t>
            </a:r>
          </a:p>
          <a:p>
            <a:pPr>
              <a:lnSpc>
                <a:spcPct val="120000"/>
              </a:lnSpc>
              <a:buFont typeface="Arial" panose="020B0604020202020204" pitchFamily="34" charset="0"/>
              <a:buNone/>
            </a:pPr>
            <a:r>
              <a:rPr kumimoji="1" lang="zh-CN" altLang="en-US" sz="2400" b="1" dirty="0">
                <a:solidFill>
                  <a:srgbClr val="0000FF"/>
                </a:solidFill>
                <a:latin typeface="楷体_GB2312" pitchFamily="49" charset="-122"/>
                <a:ea typeface="楷体_GB2312" pitchFamily="49" charset="-122"/>
              </a:rPr>
              <a:t>  </a:t>
            </a:r>
            <a:r>
              <a:rPr lang="zh-CN" altLang="en-US" sz="2400" b="1" dirty="0">
                <a:solidFill>
                  <a:srgbClr val="0000FF"/>
                </a:solidFill>
                <a:latin typeface="楷体_GB2312" pitchFamily="49" charset="-122"/>
                <a:ea typeface="楷体_GB2312" pitchFamily="49" charset="-122"/>
              </a:rPr>
              <a:t>图像分析：图像分割、特征提取、符号描述、纹理分析、运动图像分析和图像的检测与配准。</a:t>
            </a:r>
          </a:p>
        </p:txBody>
      </p:sp>
      <p:sp>
        <p:nvSpPr>
          <p:cNvPr id="39941" name="Text Box 58"/>
          <p:cNvSpPr txBox="1">
            <a:spLocks noChangeArrowheads="1"/>
          </p:cNvSpPr>
          <p:nvPr/>
        </p:nvSpPr>
        <p:spPr bwMode="auto">
          <a:xfrm>
            <a:off x="1258888" y="4581525"/>
            <a:ext cx="936625" cy="3762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预处理</a:t>
            </a:r>
          </a:p>
        </p:txBody>
      </p:sp>
      <p:sp>
        <p:nvSpPr>
          <p:cNvPr id="39942" name="Text Box 59"/>
          <p:cNvSpPr txBox="1">
            <a:spLocks noChangeArrowheads="1"/>
          </p:cNvSpPr>
          <p:nvPr/>
        </p:nvSpPr>
        <p:spPr bwMode="auto">
          <a:xfrm>
            <a:off x="2700338" y="4437063"/>
            <a:ext cx="731837" cy="6508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图像分割</a:t>
            </a:r>
          </a:p>
        </p:txBody>
      </p:sp>
      <p:sp>
        <p:nvSpPr>
          <p:cNvPr id="39943" name="Text Box 60"/>
          <p:cNvSpPr txBox="1">
            <a:spLocks noChangeArrowheads="1"/>
          </p:cNvSpPr>
          <p:nvPr/>
        </p:nvSpPr>
        <p:spPr bwMode="auto">
          <a:xfrm>
            <a:off x="3929063" y="4630738"/>
            <a:ext cx="1128712" cy="3762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特征提取</a:t>
            </a:r>
          </a:p>
        </p:txBody>
      </p:sp>
      <p:sp>
        <p:nvSpPr>
          <p:cNvPr id="39944" name="Text Box 61"/>
          <p:cNvSpPr txBox="1">
            <a:spLocks noChangeArrowheads="1"/>
          </p:cNvSpPr>
          <p:nvPr/>
        </p:nvSpPr>
        <p:spPr bwMode="auto">
          <a:xfrm>
            <a:off x="5589588" y="4067175"/>
            <a:ext cx="1143000" cy="3762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分类描述</a:t>
            </a:r>
          </a:p>
        </p:txBody>
      </p:sp>
      <p:sp>
        <p:nvSpPr>
          <p:cNvPr id="39945" name="Text Box 62"/>
          <p:cNvSpPr txBox="1">
            <a:spLocks noChangeArrowheads="1"/>
          </p:cNvSpPr>
          <p:nvPr/>
        </p:nvSpPr>
        <p:spPr bwMode="auto">
          <a:xfrm>
            <a:off x="5589588" y="4630738"/>
            <a:ext cx="1214437" cy="3762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符号表达</a:t>
            </a:r>
          </a:p>
        </p:txBody>
      </p:sp>
      <p:sp>
        <p:nvSpPr>
          <p:cNvPr id="39946" name="Text Box 63"/>
          <p:cNvSpPr txBox="1">
            <a:spLocks noChangeArrowheads="1"/>
          </p:cNvSpPr>
          <p:nvPr/>
        </p:nvSpPr>
        <p:spPr bwMode="auto">
          <a:xfrm>
            <a:off x="5589588" y="5192713"/>
            <a:ext cx="1143000" cy="3762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识别跟踪</a:t>
            </a:r>
          </a:p>
        </p:txBody>
      </p:sp>
      <p:sp>
        <p:nvSpPr>
          <p:cNvPr id="39947" name="Text Box 64"/>
          <p:cNvSpPr txBox="1">
            <a:spLocks noChangeArrowheads="1"/>
          </p:cNvSpPr>
          <p:nvPr/>
        </p:nvSpPr>
        <p:spPr bwMode="auto">
          <a:xfrm>
            <a:off x="7235825" y="4581525"/>
            <a:ext cx="1223963" cy="3762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图像理解</a:t>
            </a:r>
          </a:p>
        </p:txBody>
      </p:sp>
      <p:sp>
        <p:nvSpPr>
          <p:cNvPr id="39948" name="Text Box 65"/>
          <p:cNvSpPr txBox="1">
            <a:spLocks noChangeArrowheads="1"/>
          </p:cNvSpPr>
          <p:nvPr/>
        </p:nvSpPr>
        <p:spPr bwMode="auto">
          <a:xfrm>
            <a:off x="250825" y="422116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zh-CN" altLang="en-US" sz="1800" b="0">
                <a:solidFill>
                  <a:srgbClr val="0000FF"/>
                </a:solidFill>
                <a:latin typeface="Tahoma" panose="020B0604030504040204" pitchFamily="34" charset="0"/>
              </a:rPr>
              <a:t>输入图像</a:t>
            </a:r>
          </a:p>
        </p:txBody>
      </p:sp>
      <p:sp>
        <p:nvSpPr>
          <p:cNvPr id="39949" name="Line 66"/>
          <p:cNvSpPr>
            <a:spLocks noChangeShapeType="1"/>
          </p:cNvSpPr>
          <p:nvPr/>
        </p:nvSpPr>
        <p:spPr bwMode="auto">
          <a:xfrm>
            <a:off x="804863" y="4754563"/>
            <a:ext cx="465137" cy="0"/>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0" name="Line 67"/>
          <p:cNvSpPr>
            <a:spLocks noChangeShapeType="1"/>
          </p:cNvSpPr>
          <p:nvPr/>
        </p:nvSpPr>
        <p:spPr bwMode="auto">
          <a:xfrm>
            <a:off x="2195513" y="4797425"/>
            <a:ext cx="469900" cy="20638"/>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1" name="Line 68"/>
          <p:cNvSpPr>
            <a:spLocks noChangeShapeType="1"/>
          </p:cNvSpPr>
          <p:nvPr/>
        </p:nvSpPr>
        <p:spPr bwMode="auto">
          <a:xfrm>
            <a:off x="3397250" y="4818063"/>
            <a:ext cx="531813" cy="0"/>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2" name="Line 69"/>
          <p:cNvSpPr>
            <a:spLocks noChangeShapeType="1"/>
          </p:cNvSpPr>
          <p:nvPr/>
        </p:nvSpPr>
        <p:spPr bwMode="auto">
          <a:xfrm>
            <a:off x="5057775" y="4818063"/>
            <a:ext cx="531813" cy="0"/>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3" name="Line 70"/>
          <p:cNvSpPr>
            <a:spLocks noChangeShapeType="1"/>
          </p:cNvSpPr>
          <p:nvPr/>
        </p:nvSpPr>
        <p:spPr bwMode="auto">
          <a:xfrm>
            <a:off x="6804025" y="4797425"/>
            <a:ext cx="450850" cy="20638"/>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4" name="Line 71"/>
          <p:cNvSpPr>
            <a:spLocks noChangeShapeType="1"/>
          </p:cNvSpPr>
          <p:nvPr/>
        </p:nvSpPr>
        <p:spPr bwMode="auto">
          <a:xfrm>
            <a:off x="5322888" y="4818063"/>
            <a:ext cx="0" cy="500062"/>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955" name="Line 72"/>
          <p:cNvSpPr>
            <a:spLocks noChangeShapeType="1"/>
          </p:cNvSpPr>
          <p:nvPr/>
        </p:nvSpPr>
        <p:spPr bwMode="auto">
          <a:xfrm>
            <a:off x="5322888" y="5318125"/>
            <a:ext cx="266700" cy="0"/>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956" name="Line 73"/>
          <p:cNvSpPr>
            <a:spLocks noChangeShapeType="1"/>
          </p:cNvSpPr>
          <p:nvPr/>
        </p:nvSpPr>
        <p:spPr bwMode="auto">
          <a:xfrm>
            <a:off x="5191125" y="4005263"/>
            <a:ext cx="0" cy="1562100"/>
          </a:xfrm>
          <a:prstGeom prst="line">
            <a:avLst/>
          </a:prstGeom>
          <a:noFill/>
          <a:ln w="9525">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958" name="Rectangle 2"/>
          <p:cNvSpPr>
            <a:spLocks noChangeArrowheads="1"/>
          </p:cNvSpPr>
          <p:nvPr/>
        </p:nvSpPr>
        <p:spPr bwMode="auto">
          <a:xfrm>
            <a:off x="900113" y="404813"/>
            <a:ext cx="6626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zh-CN" altLang="en-US">
                <a:latin typeface="华文行楷" panose="02010800040101010101" pitchFamily="2" charset="-122"/>
                <a:ea typeface="华文行楷" panose="02010800040101010101" pitchFamily="2" charset="-122"/>
              </a:rPr>
              <a:t>第十一章 图像描述和分析</a:t>
            </a:r>
          </a:p>
        </p:txBody>
      </p:sp>
    </p:spTree>
    <p:extLst>
      <p:ext uri="{BB962C8B-B14F-4D97-AF65-F5344CB8AC3E}">
        <p14:creationId xmlns:p14="http://schemas.microsoft.com/office/powerpoint/2010/main" val="801943284"/>
      </p:ext>
    </p:extLst>
  </p:cSld>
  <p:clrMapOvr>
    <a:masterClrMapping/>
  </p:clrMapOvr>
  <p:transition spd="med" advTm="3025">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5"/>
          <p:cNvSpPr txBox="1">
            <a:spLocks noChangeArrowheads="1"/>
          </p:cNvSpPr>
          <p:nvPr/>
        </p:nvSpPr>
        <p:spPr bwMode="auto">
          <a:xfrm>
            <a:off x="1547813" y="4797425"/>
            <a:ext cx="5905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kumimoji="1" lang="zh-CN" altLang="en-US" sz="2000" b="0">
                <a:solidFill>
                  <a:srgbClr val="0000FF"/>
                </a:solidFill>
                <a:latin typeface="楷体_GB2312" pitchFamily="49" charset="-122"/>
              </a:rPr>
              <a:t>曲线的链码是：</a:t>
            </a:r>
            <a:r>
              <a:rPr kumimoji="1" lang="en-US" altLang="zh-CN" sz="2000" b="0">
                <a:solidFill>
                  <a:srgbClr val="0000FF"/>
                </a:solidFill>
                <a:latin typeface="楷体_GB2312" pitchFamily="49" charset="-122"/>
              </a:rPr>
              <a:t>024444424323566666676711234</a:t>
            </a:r>
          </a:p>
          <a:p>
            <a:pPr eaLnBrk="1" hangingPunct="1">
              <a:spcBef>
                <a:spcPct val="0"/>
              </a:spcBef>
              <a:buFontTx/>
              <a:buNone/>
            </a:pPr>
            <a:r>
              <a:rPr kumimoji="1" lang="zh-CN" altLang="en-US" sz="2000" b="0">
                <a:solidFill>
                  <a:srgbClr val="0000FF"/>
                </a:solidFill>
                <a:latin typeface="楷体_GB2312" pitchFamily="49" charset="-122"/>
              </a:rPr>
              <a:t>其差分链码是： </a:t>
            </a:r>
            <a:r>
              <a:rPr kumimoji="1" lang="en-US" altLang="zh-CN" sz="2000" b="0">
                <a:solidFill>
                  <a:srgbClr val="0000FF"/>
                </a:solidFill>
                <a:latin typeface="楷体_GB2312" pitchFamily="49" charset="-122"/>
              </a:rPr>
              <a:t>22000062771210000017120111</a:t>
            </a:r>
          </a:p>
        </p:txBody>
      </p:sp>
      <p:graphicFrame>
        <p:nvGraphicFramePr>
          <p:cNvPr id="10242" name="Object 6"/>
          <p:cNvGraphicFramePr>
            <a:graphicFrameLocks noChangeAspect="1"/>
          </p:cNvGraphicFramePr>
          <p:nvPr/>
        </p:nvGraphicFramePr>
        <p:xfrm>
          <a:off x="1116013" y="1844675"/>
          <a:ext cx="5943600" cy="2803525"/>
        </p:xfrm>
        <a:graphic>
          <a:graphicData uri="http://schemas.openxmlformats.org/presentationml/2006/ole">
            <mc:AlternateContent xmlns:mc="http://schemas.openxmlformats.org/markup-compatibility/2006">
              <mc:Choice xmlns:v="urn:schemas-microsoft-com:vml" Requires="v">
                <p:oleObj spid="_x0000_s11280" name="图片" r:id="rId3" imgW="3819600" imgH="2162160" progId="Word.Picture.8">
                  <p:embed/>
                </p:oleObj>
              </mc:Choice>
              <mc:Fallback>
                <p:oleObj name="图片" r:id="rId3" imgW="3819600" imgH="21621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844675"/>
                        <a:ext cx="59436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6" name="Rectangle 10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a:t> </a:t>
            </a:r>
            <a:r>
              <a:rPr lang="zh-CN" altLang="en-US" sz="4000">
                <a:solidFill>
                  <a:srgbClr val="0000FF"/>
                </a:solidFill>
                <a:ea typeface="隶书" panose="02010509060101010101" pitchFamily="49" charset="-122"/>
              </a:rPr>
              <a:t>链码</a:t>
            </a:r>
          </a:p>
        </p:txBody>
      </p:sp>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1628775"/>
            <a:ext cx="1727200" cy="1719263"/>
          </a:xfrm>
          <a:prstGeom prst="rect">
            <a:avLst/>
          </a:prstGeom>
          <a:noFill/>
          <a:ln w="38100" cmpd="dbl"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354140"/>
      </p:ext>
    </p:extLst>
  </p:cSld>
  <p:clrMapOvr>
    <a:masterClrMapping/>
  </p:clrMapOvr>
  <p:transition spd="med" advTm="3025">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835150" y="620713"/>
            <a:ext cx="5473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4000">
                <a:solidFill>
                  <a:srgbClr val="0000FF"/>
                </a:solidFill>
                <a:ea typeface="隶书" panose="02010509060101010101" pitchFamily="49" charset="-122"/>
              </a:rPr>
              <a:t>       边界段和凸包       </a:t>
            </a:r>
          </a:p>
        </p:txBody>
      </p:sp>
      <p:sp>
        <p:nvSpPr>
          <p:cNvPr id="114691" name="Rectangle 3"/>
          <p:cNvSpPr>
            <a:spLocks noChangeArrowheads="1"/>
          </p:cNvSpPr>
          <p:nvPr/>
        </p:nvSpPr>
        <p:spPr bwMode="auto">
          <a:xfrm>
            <a:off x="539750" y="1773238"/>
            <a:ext cx="8424863"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Clr>
                <a:srgbClr val="FF6600"/>
              </a:buClr>
              <a:buFont typeface="Wingdings" panose="05000000000000000000" pitchFamily="2" charset="2"/>
              <a:buChar char="ü"/>
            </a:pPr>
            <a:r>
              <a:rPr lang="zh-CN" altLang="en-US">
                <a:solidFill>
                  <a:schemeClr val="tx1"/>
                </a:solidFill>
              </a:rPr>
              <a:t>把边界分解成若干段分别表示</a:t>
            </a:r>
          </a:p>
          <a:p>
            <a:pPr eaLnBrk="1" hangingPunct="1">
              <a:buClr>
                <a:srgbClr val="FF6600"/>
              </a:buClr>
              <a:buFont typeface="Wingdings" panose="05000000000000000000" pitchFamily="2" charset="2"/>
              <a:buChar char="ü"/>
            </a:pPr>
            <a:r>
              <a:rPr lang="zh-CN" altLang="en-US">
                <a:solidFill>
                  <a:schemeClr val="tx1"/>
                </a:solidFill>
              </a:rPr>
              <a:t>可以借助凸包（包含目标的最小凸形）概念来进行</a:t>
            </a:r>
          </a:p>
          <a:p>
            <a:pPr eaLnBrk="1" hangingPunct="1">
              <a:buClr>
                <a:srgbClr val="FF6600"/>
              </a:buClr>
              <a:buFont typeface="Wingdings" panose="05000000000000000000" pitchFamily="2" charset="2"/>
              <a:buChar char="ü"/>
            </a:pPr>
            <a:r>
              <a:rPr lang="zh-CN" altLang="en-US">
                <a:solidFill>
                  <a:schemeClr val="tx1"/>
                </a:solidFill>
              </a:rPr>
              <a:t>节省表达数据量</a:t>
            </a:r>
          </a:p>
          <a:p>
            <a:pPr eaLnBrk="1" hangingPunct="1">
              <a:buClr>
                <a:srgbClr val="FF6600"/>
              </a:buClr>
              <a:buFont typeface="Wingdings" panose="05000000000000000000" pitchFamily="2" charset="2"/>
              <a:buChar char="ü"/>
            </a:pPr>
            <a:r>
              <a:rPr lang="zh-CN" altLang="en-US">
                <a:solidFill>
                  <a:schemeClr val="tx1"/>
                </a:solidFill>
              </a:rPr>
              <a:t>便于符号表达</a:t>
            </a:r>
          </a:p>
          <a:p>
            <a:pPr eaLnBrk="1" hangingPunct="1">
              <a:buClr>
                <a:srgbClr val="FF6600"/>
              </a:buClr>
              <a:buFont typeface="Wingdings" panose="05000000000000000000" pitchFamily="2" charset="2"/>
              <a:buChar char="ü"/>
            </a:pPr>
            <a:r>
              <a:rPr lang="zh-CN" altLang="en-US">
                <a:solidFill>
                  <a:schemeClr val="tx1"/>
                </a:solidFill>
              </a:rPr>
              <a:t>当感兴趣的形状信息存在于边缘凹陷处时，尤其适用</a:t>
            </a:r>
          </a:p>
          <a:p>
            <a:pPr eaLnBrk="1" hangingPunct="1">
              <a:buFontTx/>
              <a:buNone/>
            </a:pPr>
            <a:endParaRPr lang="zh-CN" altLang="en-US">
              <a:solidFill>
                <a:schemeClr val="tx1"/>
              </a:solidFill>
            </a:endParaRPr>
          </a:p>
          <a:p>
            <a:pPr eaLnBrk="1" hangingPunct="1">
              <a:buFontTx/>
              <a:buNone/>
            </a:pPr>
            <a:endParaRPr lang="zh-CN" altLang="en-US">
              <a:solidFill>
                <a:schemeClr val="tx1"/>
              </a:solidFill>
            </a:endParaRPr>
          </a:p>
        </p:txBody>
      </p:sp>
    </p:spTree>
    <p:extLst>
      <p:ext uri="{BB962C8B-B14F-4D97-AF65-F5344CB8AC3E}">
        <p14:creationId xmlns:p14="http://schemas.microsoft.com/office/powerpoint/2010/main" val="69186302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1835150" y="404813"/>
            <a:ext cx="5473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4000">
                <a:solidFill>
                  <a:srgbClr val="0000FF"/>
                </a:solidFill>
                <a:ea typeface="隶书" panose="02010509060101010101" pitchFamily="49" charset="-122"/>
              </a:rPr>
              <a:t>       边界段和凸包       </a:t>
            </a:r>
          </a:p>
        </p:txBody>
      </p:sp>
      <p:sp>
        <p:nvSpPr>
          <p:cNvPr id="113667" name="Rectangle 3"/>
          <p:cNvSpPr>
            <a:spLocks noChangeArrowheads="1"/>
          </p:cNvSpPr>
          <p:nvPr/>
        </p:nvSpPr>
        <p:spPr bwMode="auto">
          <a:xfrm>
            <a:off x="755650" y="1268413"/>
            <a:ext cx="79216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400">
                <a:solidFill>
                  <a:schemeClr val="tx1"/>
                </a:solidFill>
              </a:rPr>
              <a:t>根据凸包把边界分解</a:t>
            </a:r>
          </a:p>
          <a:p>
            <a:pPr eaLnBrk="1" hangingPunct="1"/>
            <a:r>
              <a:rPr lang="zh-CN" altLang="en-US" sz="2400">
                <a:solidFill>
                  <a:schemeClr val="tx1"/>
                </a:solidFill>
              </a:rPr>
              <a:t>目标：像素集合</a:t>
            </a:r>
            <a:r>
              <a:rPr lang="en-US" altLang="zh-CN" sz="2400">
                <a:solidFill>
                  <a:schemeClr val="tx1"/>
                </a:solidFill>
              </a:rPr>
              <a:t>S</a:t>
            </a:r>
          </a:p>
          <a:p>
            <a:pPr eaLnBrk="1" hangingPunct="1"/>
            <a:r>
              <a:rPr lang="zh-CN" altLang="en-US" sz="2400">
                <a:solidFill>
                  <a:schemeClr val="tx1"/>
                </a:solidFill>
              </a:rPr>
              <a:t>分解 凸包：包含</a:t>
            </a:r>
            <a:r>
              <a:rPr lang="en-US" altLang="zh-CN" sz="2400">
                <a:solidFill>
                  <a:schemeClr val="tx1"/>
                </a:solidFill>
              </a:rPr>
              <a:t>S</a:t>
            </a:r>
            <a:r>
              <a:rPr lang="zh-CN" altLang="en-US" sz="2400">
                <a:solidFill>
                  <a:schemeClr val="tx1"/>
                </a:solidFill>
              </a:rPr>
              <a:t>的最小凸形</a:t>
            </a:r>
            <a:r>
              <a:rPr lang="en-US" altLang="zh-CN" sz="2400">
                <a:solidFill>
                  <a:schemeClr val="tx1"/>
                </a:solidFill>
              </a:rPr>
              <a:t>H</a:t>
            </a:r>
          </a:p>
          <a:p>
            <a:pPr eaLnBrk="1" hangingPunct="1"/>
            <a:r>
              <a:rPr lang="zh-CN" altLang="en-US" sz="2400">
                <a:solidFill>
                  <a:schemeClr val="tx1"/>
                </a:solidFill>
              </a:rPr>
              <a:t>凸残差：</a:t>
            </a:r>
            <a:r>
              <a:rPr lang="en-US" altLang="zh-CN" sz="2400">
                <a:solidFill>
                  <a:schemeClr val="tx1"/>
                </a:solidFill>
              </a:rPr>
              <a:t>D = H – S</a:t>
            </a:r>
          </a:p>
          <a:p>
            <a:pPr eaLnBrk="1" hangingPunct="1"/>
            <a:r>
              <a:rPr lang="zh-CN" altLang="en-US" sz="2400">
                <a:solidFill>
                  <a:schemeClr val="tx1"/>
                </a:solidFill>
              </a:rPr>
              <a:t>在进行凸包分解时，可以先对边界进行平滑</a:t>
            </a:r>
          </a:p>
        </p:txBody>
      </p:sp>
      <p:pic>
        <p:nvPicPr>
          <p:cNvPr id="113668" name="Picture 5" descr="130205"/>
          <p:cNvPicPr>
            <a:picLocks noChangeAspect="1" noChangeArrowheads="1"/>
          </p:cNvPicPr>
          <p:nvPr/>
        </p:nvPicPr>
        <p:blipFill>
          <a:blip r:embed="rId2" cstate="print">
            <a:extLst>
              <a:ext uri="{28A0092B-C50C-407E-A947-70E740481C1C}">
                <a14:useLocalDpi xmlns:a14="http://schemas.microsoft.com/office/drawing/2010/main" val="0"/>
              </a:ext>
            </a:extLst>
          </a:blip>
          <a:srcRect l="-1247" t="-2588" r="-1247"/>
          <a:stretch>
            <a:fillRect/>
          </a:stretch>
        </p:blipFill>
        <p:spPr bwMode="auto">
          <a:xfrm>
            <a:off x="1908175" y="3648075"/>
            <a:ext cx="4392613" cy="2116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3670" name="Rectangle 6"/>
          <p:cNvSpPr>
            <a:spLocks noChangeArrowheads="1"/>
          </p:cNvSpPr>
          <p:nvPr/>
        </p:nvSpPr>
        <p:spPr bwMode="auto">
          <a:xfrm>
            <a:off x="395288" y="5589588"/>
            <a:ext cx="81248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000"/>
              <a:t>图中五角形</a:t>
            </a:r>
            <a:r>
              <a:rPr lang="en-US" altLang="zh-CN" sz="2000"/>
              <a:t>S</a:t>
            </a:r>
            <a:r>
              <a:rPr lang="zh-CN" altLang="en-US" sz="2000"/>
              <a:t>是一个凹体，而五边形</a:t>
            </a:r>
            <a:r>
              <a:rPr lang="en-US" altLang="zh-CN" sz="2000"/>
              <a:t>H</a:t>
            </a:r>
            <a:r>
              <a:rPr lang="zh-CN" altLang="en-US" sz="2000"/>
              <a:t>是一个凸体，也是包含</a:t>
            </a:r>
            <a:r>
              <a:rPr lang="en-US" altLang="zh-CN" sz="2000"/>
              <a:t>S</a:t>
            </a:r>
            <a:r>
              <a:rPr lang="zh-CN" altLang="en-US" sz="2000"/>
              <a:t>的最小凸形，称为凸包。</a:t>
            </a:r>
            <a:r>
              <a:rPr lang="zh-CN" altLang="en-US" sz="2000">
                <a:solidFill>
                  <a:srgbClr val="FF3300"/>
                </a:solidFill>
              </a:rPr>
              <a:t>确定了目标的凸包，就可以将边界分段。</a:t>
            </a:r>
          </a:p>
          <a:p>
            <a:pPr eaLnBrk="1" hangingPunct="1">
              <a:buFontTx/>
              <a:buNone/>
            </a:pPr>
            <a:endParaRPr lang="zh-CN" altLang="en-US" sz="2000"/>
          </a:p>
        </p:txBody>
      </p:sp>
      <p:sp>
        <p:nvSpPr>
          <p:cNvPr id="2" name="文本框 1">
            <a:extLst>
              <a:ext uri="{FF2B5EF4-FFF2-40B4-BE49-F238E27FC236}">
                <a16:creationId xmlns:a16="http://schemas.microsoft.com/office/drawing/2014/main" id="{958B8DC0-B7AD-4AC7-989C-E62A92636141}"/>
              </a:ext>
            </a:extLst>
          </p:cNvPr>
          <p:cNvSpPr txBox="1"/>
          <p:nvPr/>
        </p:nvSpPr>
        <p:spPr>
          <a:xfrm>
            <a:off x="4104481" y="1183243"/>
            <a:ext cx="5032147" cy="369332"/>
          </a:xfrm>
          <a:prstGeom prst="rect">
            <a:avLst/>
          </a:prstGeom>
          <a:noFill/>
        </p:spPr>
        <p:txBody>
          <a:bodyPr wrap="none" rtlCol="0">
            <a:spAutoFit/>
          </a:bodyPr>
          <a:lstStyle/>
          <a:p>
            <a:r>
              <a:rPr lang="zh-CN" altLang="en-US" dirty="0"/>
              <a:t>凸边形：图形内任意两点之间的连线全在图形里</a:t>
            </a:r>
          </a:p>
        </p:txBody>
      </p:sp>
    </p:spTree>
    <p:extLst>
      <p:ext uri="{BB962C8B-B14F-4D97-AF65-F5344CB8AC3E}">
        <p14:creationId xmlns:p14="http://schemas.microsoft.com/office/powerpoint/2010/main" val="2869007437"/>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763713" y="333375"/>
            <a:ext cx="5473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4000">
                <a:solidFill>
                  <a:srgbClr val="0000FF"/>
                </a:solidFill>
                <a:ea typeface="隶书" panose="02010509060101010101" pitchFamily="49" charset="-122"/>
              </a:rPr>
              <a:t>       边界段和凸包        </a:t>
            </a:r>
          </a:p>
        </p:txBody>
      </p:sp>
      <p:sp>
        <p:nvSpPr>
          <p:cNvPr id="112643" name="Rectangle 3"/>
          <p:cNvSpPr>
            <a:spLocks noChangeArrowheads="1"/>
          </p:cNvSpPr>
          <p:nvPr/>
        </p:nvSpPr>
        <p:spPr bwMode="auto">
          <a:xfrm>
            <a:off x="468313" y="1052513"/>
            <a:ext cx="8351837"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400">
                <a:solidFill>
                  <a:schemeClr val="tx1"/>
                </a:solidFill>
              </a:rPr>
              <a:t>利用区域凸包分解边界段</a:t>
            </a:r>
            <a:r>
              <a:rPr lang="en-US" altLang="zh-CN" sz="2400">
                <a:solidFill>
                  <a:schemeClr val="tx1"/>
                </a:solidFill>
              </a:rPr>
              <a:t>: </a:t>
            </a:r>
          </a:p>
          <a:p>
            <a:pPr eaLnBrk="1" hangingPunct="1">
              <a:buFontTx/>
              <a:buNone/>
            </a:pPr>
            <a:r>
              <a:rPr lang="zh-CN" altLang="en-US" sz="2400">
                <a:solidFill>
                  <a:srgbClr val="9933FF"/>
                </a:solidFill>
              </a:rPr>
              <a:t>给进入和离开凸起补集</a:t>
            </a:r>
            <a:r>
              <a:rPr lang="en-US" altLang="zh-CN" sz="2400">
                <a:solidFill>
                  <a:srgbClr val="9933FF"/>
                </a:solidFill>
              </a:rPr>
              <a:t>D</a:t>
            </a:r>
            <a:r>
              <a:rPr lang="zh-CN" altLang="en-US" sz="2400">
                <a:solidFill>
                  <a:srgbClr val="9933FF"/>
                </a:solidFill>
              </a:rPr>
              <a:t>的变换点打标记来划分边界段。</a:t>
            </a:r>
            <a:r>
              <a:rPr lang="en-US" altLang="zh-CN" sz="2400">
                <a:solidFill>
                  <a:srgbClr val="9933FF"/>
                </a:solidFill>
              </a:rPr>
              <a:t>       </a:t>
            </a:r>
          </a:p>
        </p:txBody>
      </p:sp>
      <p:pic>
        <p:nvPicPr>
          <p:cNvPr id="112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89138"/>
            <a:ext cx="6192838" cy="185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860800"/>
            <a:ext cx="5183187"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47" name="Rectangle 7"/>
          <p:cNvSpPr>
            <a:spLocks noChangeArrowheads="1"/>
          </p:cNvSpPr>
          <p:nvPr/>
        </p:nvSpPr>
        <p:spPr bwMode="auto">
          <a:xfrm>
            <a:off x="395288" y="3644900"/>
            <a:ext cx="470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400"/>
              <a:t>凸包同样适用于区域的表达      </a:t>
            </a:r>
          </a:p>
        </p:txBody>
      </p:sp>
      <p:sp>
        <p:nvSpPr>
          <p:cNvPr id="112648" name="Text Box 8"/>
          <p:cNvSpPr txBox="1">
            <a:spLocks noChangeArrowheads="1"/>
          </p:cNvSpPr>
          <p:nvPr/>
        </p:nvSpPr>
        <p:spPr bwMode="auto">
          <a:xfrm>
            <a:off x="468313" y="6021388"/>
            <a:ext cx="7127875"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2588"/>
              </a:lnSpc>
              <a:spcBef>
                <a:spcPct val="0"/>
              </a:spcBef>
              <a:buFontTx/>
              <a:buNone/>
            </a:pPr>
            <a:r>
              <a:rPr lang="zh-CN" altLang="en-US" sz="1800" b="1">
                <a:solidFill>
                  <a:srgbClr val="0000FF"/>
                </a:solidFill>
                <a:latin typeface="楷体_GB2312" pitchFamily="49" charset="-122"/>
              </a:rPr>
              <a:t>若以</a:t>
            </a:r>
            <a:r>
              <a:rPr lang="en-US" altLang="zh-CN" sz="1800" b="1">
                <a:solidFill>
                  <a:srgbClr val="0000FF"/>
                </a:solidFill>
                <a:latin typeface="楷体_GB2312" pitchFamily="49" charset="-122"/>
              </a:rPr>
              <a:t>a,b</a:t>
            </a:r>
            <a:r>
              <a:rPr lang="zh-CN" altLang="en-US" sz="1800" b="1">
                <a:solidFill>
                  <a:srgbClr val="0000FF"/>
                </a:solidFill>
                <a:latin typeface="楷体_GB2312" pitchFamily="49" charset="-122"/>
              </a:rPr>
              <a:t>分别表示凸和凹部，则该染色体可以表示为</a:t>
            </a:r>
            <a:r>
              <a:rPr lang="en-US" altLang="zh-CN" sz="1800" b="1">
                <a:solidFill>
                  <a:srgbClr val="0000FF"/>
                </a:solidFill>
                <a:latin typeface="楷体_GB2312" pitchFamily="49" charset="-122"/>
              </a:rPr>
              <a:t>abababab      </a:t>
            </a:r>
          </a:p>
        </p:txBody>
      </p:sp>
      <p:sp>
        <p:nvSpPr>
          <p:cNvPr id="112650" name="Rectangle 10"/>
          <p:cNvSpPr>
            <a:spLocks noChangeArrowheads="1"/>
          </p:cNvSpPr>
          <p:nvPr/>
        </p:nvSpPr>
        <p:spPr bwMode="auto">
          <a:xfrm>
            <a:off x="6588125" y="4365625"/>
            <a:ext cx="1871663" cy="1387475"/>
          </a:xfrm>
          <a:prstGeom prst="rect">
            <a:avLst/>
          </a:prstGeom>
          <a:noFill/>
          <a:ln w="76200" cmpd="tri"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000"/>
              <a:t>优点：不依赖于方向和比例的变化</a:t>
            </a:r>
          </a:p>
        </p:txBody>
      </p:sp>
    </p:spTree>
    <p:extLst>
      <p:ext uri="{BB962C8B-B14F-4D97-AF65-F5344CB8AC3E}">
        <p14:creationId xmlns:p14="http://schemas.microsoft.com/office/powerpoint/2010/main" val="3739333412"/>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1835150" y="620713"/>
            <a:ext cx="5473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4000">
                <a:solidFill>
                  <a:srgbClr val="0000FF"/>
                </a:solidFill>
                <a:ea typeface="隶书" panose="02010509060101010101" pitchFamily="49" charset="-122"/>
              </a:rPr>
              <a:t>       边界段和凸包       </a:t>
            </a:r>
          </a:p>
        </p:txBody>
      </p:sp>
      <p:sp>
        <p:nvSpPr>
          <p:cNvPr id="115715" name="Rectangle 3"/>
          <p:cNvSpPr>
            <a:spLocks noChangeArrowheads="1"/>
          </p:cNvSpPr>
          <p:nvPr/>
        </p:nvSpPr>
        <p:spPr bwMode="auto">
          <a:xfrm>
            <a:off x="539750" y="1773238"/>
            <a:ext cx="8424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endParaRPr lang="zh-CN" altLang="en-US">
              <a:solidFill>
                <a:schemeClr val="tx1"/>
              </a:solidFill>
            </a:endParaRPr>
          </a:p>
        </p:txBody>
      </p:sp>
      <p:sp>
        <p:nvSpPr>
          <p:cNvPr id="115716" name="Text Box 4"/>
          <p:cNvSpPr txBox="1">
            <a:spLocks noChangeArrowheads="1"/>
          </p:cNvSpPr>
          <p:nvPr/>
        </p:nvSpPr>
        <p:spPr bwMode="auto">
          <a:xfrm>
            <a:off x="611188" y="1628775"/>
            <a:ext cx="813752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1pPr>
            <a:lvl2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2pPr>
            <a:lvl3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3pPr>
            <a:lvl4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4pPr>
            <a:lvl5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9pPr>
          </a:lstStyle>
          <a:p>
            <a:pPr eaLnBrk="1" hangingPunct="1">
              <a:lnSpc>
                <a:spcPts val="3200"/>
              </a:lnSpc>
              <a:spcBef>
                <a:spcPct val="0"/>
              </a:spcBef>
              <a:buClr>
                <a:srgbClr val="FF3300"/>
              </a:buClr>
              <a:buFont typeface="Wingdings" panose="05000000000000000000" pitchFamily="2" charset="2"/>
              <a:buChar char="ü"/>
            </a:pPr>
            <a:r>
              <a:rPr lang="zh-CN" altLang="en-US">
                <a:solidFill>
                  <a:srgbClr val="000000"/>
                </a:solidFill>
                <a:latin typeface="楷体_GB2312" pitchFamily="49" charset="-122"/>
              </a:rPr>
              <a:t>边界分段的问题：</a:t>
            </a:r>
          </a:p>
          <a:p>
            <a:pPr eaLnBrk="1" hangingPunct="1">
              <a:lnSpc>
                <a:spcPts val="1000"/>
              </a:lnSpc>
              <a:spcBef>
                <a:spcPct val="0"/>
              </a:spcBef>
              <a:buFontTx/>
              <a:buNone/>
            </a:pPr>
            <a:endParaRPr lang="zh-CN" altLang="en-US">
              <a:solidFill>
                <a:srgbClr val="000000"/>
              </a:solidFill>
              <a:latin typeface="楷体_GB2312" pitchFamily="49" charset="-122"/>
            </a:endParaRPr>
          </a:p>
          <a:p>
            <a:pPr eaLnBrk="1" hangingPunct="1">
              <a:lnSpc>
                <a:spcPts val="3588"/>
              </a:lnSpc>
              <a:spcBef>
                <a:spcPct val="0"/>
              </a:spcBef>
              <a:buFontTx/>
              <a:buNone/>
            </a:pPr>
            <a:r>
              <a:rPr lang="zh-CN" altLang="en-US">
                <a:solidFill>
                  <a:srgbClr val="000000"/>
                </a:solidFill>
                <a:latin typeface="楷体_GB2312" pitchFamily="49" charset="-122"/>
              </a:rPr>
              <a:t>		噪音的影响，导致出现零碎的划分。</a:t>
            </a:r>
          </a:p>
          <a:p>
            <a:pPr eaLnBrk="1" hangingPunct="1">
              <a:lnSpc>
                <a:spcPts val="1000"/>
              </a:lnSpc>
              <a:spcBef>
                <a:spcPct val="0"/>
              </a:spcBef>
              <a:buFontTx/>
              <a:buNone/>
            </a:pPr>
            <a:endParaRPr lang="zh-CN" altLang="en-US">
              <a:solidFill>
                <a:srgbClr val="000000"/>
              </a:solidFill>
              <a:latin typeface="楷体_GB2312" pitchFamily="49" charset="-122"/>
            </a:endParaRPr>
          </a:p>
          <a:p>
            <a:pPr eaLnBrk="1" hangingPunct="1">
              <a:lnSpc>
                <a:spcPts val="3613"/>
              </a:lnSpc>
              <a:spcBef>
                <a:spcPct val="0"/>
              </a:spcBef>
              <a:buClr>
                <a:srgbClr val="FF3300"/>
              </a:buClr>
              <a:buFont typeface="Wingdings" panose="05000000000000000000" pitchFamily="2" charset="2"/>
              <a:buChar char="ü"/>
            </a:pPr>
            <a:r>
              <a:rPr lang="zh-CN" altLang="en-US">
                <a:solidFill>
                  <a:srgbClr val="000000"/>
                </a:solidFill>
                <a:latin typeface="楷体_GB2312" pitchFamily="49" charset="-122"/>
              </a:rPr>
              <a:t>解决的方法：</a:t>
            </a:r>
          </a:p>
          <a:p>
            <a:pPr eaLnBrk="1" hangingPunct="1">
              <a:lnSpc>
                <a:spcPts val="1000"/>
              </a:lnSpc>
              <a:spcBef>
                <a:spcPct val="0"/>
              </a:spcBef>
              <a:buFontTx/>
              <a:buNone/>
            </a:pPr>
            <a:endParaRPr lang="zh-CN" altLang="en-US">
              <a:solidFill>
                <a:srgbClr val="000000"/>
              </a:solidFill>
              <a:latin typeface="楷体_GB2312" pitchFamily="49" charset="-122"/>
            </a:endParaRPr>
          </a:p>
          <a:p>
            <a:pPr eaLnBrk="1" hangingPunct="1">
              <a:lnSpc>
                <a:spcPts val="3575"/>
              </a:lnSpc>
              <a:spcBef>
                <a:spcPct val="0"/>
              </a:spcBef>
              <a:buFontTx/>
              <a:buNone/>
            </a:pPr>
            <a:r>
              <a:rPr lang="zh-CN" altLang="en-US">
                <a:solidFill>
                  <a:srgbClr val="000000"/>
                </a:solidFill>
                <a:latin typeface="楷体_GB2312" pitchFamily="49" charset="-122"/>
              </a:rPr>
              <a:t>		先平滑边界，或用多边形逼近边界</a:t>
            </a:r>
            <a:r>
              <a:rPr lang="en-US" altLang="zh-CN">
                <a:solidFill>
                  <a:srgbClr val="000000"/>
                </a:solidFill>
                <a:latin typeface="楷体_GB2312" pitchFamily="49" charset="-122"/>
              </a:rPr>
              <a:t>,</a:t>
            </a:r>
            <a:r>
              <a:rPr lang="zh-CN" altLang="en-US">
                <a:solidFill>
                  <a:srgbClr val="000000"/>
                </a:solidFill>
                <a:latin typeface="楷体_GB2312" pitchFamily="49" charset="-122"/>
              </a:rPr>
              <a:t>然后再分段</a:t>
            </a:r>
          </a:p>
        </p:txBody>
      </p:sp>
    </p:spTree>
    <p:extLst>
      <p:ext uri="{BB962C8B-B14F-4D97-AF65-F5344CB8AC3E}">
        <p14:creationId xmlns:p14="http://schemas.microsoft.com/office/powerpoint/2010/main" val="3189270507"/>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p:cNvSpPr>
          <p:nvPr>
            <p:ph type="title"/>
          </p:nvPr>
        </p:nvSpPr>
        <p:spPr/>
        <p:txBody>
          <a:bodyPr/>
          <a:lstStyle/>
          <a:p>
            <a:r>
              <a:rPr lang="zh-CN" altLang="en-US" sz="4000">
                <a:ea typeface="隶书" panose="02010509060101010101" pitchFamily="49" charset="-122"/>
              </a:rPr>
              <a:t>边界标记</a:t>
            </a:r>
          </a:p>
        </p:txBody>
      </p:sp>
      <p:sp>
        <p:nvSpPr>
          <p:cNvPr id="116741" name="Rectangle 5"/>
          <p:cNvSpPr>
            <a:spLocks noChangeArrowheads="1"/>
          </p:cNvSpPr>
          <p:nvPr/>
        </p:nvSpPr>
        <p:spPr bwMode="auto">
          <a:xfrm>
            <a:off x="395288" y="1412875"/>
            <a:ext cx="8280400" cy="412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ct val="140000"/>
              </a:lnSpc>
              <a:spcBef>
                <a:spcPct val="50000"/>
              </a:spcBef>
              <a:buFontTx/>
              <a:buNone/>
            </a:pPr>
            <a:r>
              <a:rPr lang="zh-CN" altLang="en-US">
                <a:solidFill>
                  <a:schemeClr val="tx1"/>
                </a:solidFill>
              </a:rPr>
              <a:t>    </a:t>
            </a:r>
            <a:r>
              <a:rPr lang="zh-CN" altLang="en-US" sz="2400">
                <a:solidFill>
                  <a:schemeClr val="tx1"/>
                </a:solidFill>
              </a:rPr>
              <a:t>产生边界标记的方法很多，基本思想都是借助不同的投影技术</a:t>
            </a:r>
            <a:r>
              <a:rPr lang="zh-CN" altLang="en-US" sz="2400">
                <a:solidFill>
                  <a:srgbClr val="FF3300"/>
                </a:solidFill>
              </a:rPr>
              <a:t>把</a:t>
            </a:r>
            <a:r>
              <a:rPr lang="en-US" altLang="zh-CN" sz="2400">
                <a:solidFill>
                  <a:srgbClr val="FF3300"/>
                </a:solidFill>
              </a:rPr>
              <a:t>2-D</a:t>
            </a:r>
            <a:r>
              <a:rPr lang="zh-CN" altLang="en-US" sz="2400">
                <a:solidFill>
                  <a:srgbClr val="FF3300"/>
                </a:solidFill>
              </a:rPr>
              <a:t>的边界用</a:t>
            </a:r>
            <a:r>
              <a:rPr lang="en-US" altLang="zh-CN" sz="2400">
                <a:solidFill>
                  <a:srgbClr val="FF3300"/>
                </a:solidFill>
              </a:rPr>
              <a:t>1-D</a:t>
            </a:r>
            <a:r>
              <a:rPr lang="zh-CN" altLang="en-US" sz="2400">
                <a:solidFill>
                  <a:srgbClr val="FF3300"/>
                </a:solidFill>
              </a:rPr>
              <a:t>的较易描述的函数形式来表达。</a:t>
            </a:r>
            <a:r>
              <a:rPr lang="zh-CN" altLang="en-US" sz="2400">
                <a:solidFill>
                  <a:schemeClr val="tx1"/>
                </a:solidFill>
              </a:rPr>
              <a:t>投影可以是水平的、垂直的、对角线的、或放射的、旋转的。</a:t>
            </a:r>
            <a:endParaRPr lang="en-US" altLang="zh-CN" sz="2400">
              <a:solidFill>
                <a:schemeClr val="tx1"/>
              </a:solidFill>
            </a:endParaRPr>
          </a:p>
          <a:p>
            <a:pPr eaLnBrk="1" hangingPunct="1">
              <a:lnSpc>
                <a:spcPct val="140000"/>
              </a:lnSpc>
              <a:spcBef>
                <a:spcPct val="50000"/>
              </a:spcBef>
              <a:buFontTx/>
              <a:buNone/>
            </a:pPr>
            <a:r>
              <a:rPr lang="zh-CN" altLang="en-US" sz="2400">
                <a:solidFill>
                  <a:schemeClr val="tx1"/>
                </a:solidFill>
              </a:rPr>
              <a:t>	 可把</a:t>
            </a:r>
            <a:r>
              <a:rPr lang="en-US" altLang="zh-CN" sz="2400">
                <a:solidFill>
                  <a:schemeClr val="tx1"/>
                </a:solidFill>
              </a:rPr>
              <a:t>2-D</a:t>
            </a:r>
            <a:r>
              <a:rPr lang="zh-CN" altLang="en-US" sz="2400">
                <a:solidFill>
                  <a:schemeClr val="tx1"/>
                </a:solidFill>
              </a:rPr>
              <a:t>形状描述的问题转化为对</a:t>
            </a:r>
            <a:r>
              <a:rPr lang="en-US" altLang="zh-CN" sz="2400">
                <a:solidFill>
                  <a:schemeClr val="tx1"/>
                </a:solidFill>
              </a:rPr>
              <a:t>1-D</a:t>
            </a:r>
            <a:r>
              <a:rPr lang="zh-CN" altLang="en-US" sz="2400">
                <a:solidFill>
                  <a:schemeClr val="tx1"/>
                </a:solidFill>
              </a:rPr>
              <a:t>波形进行分析的问题。</a:t>
            </a:r>
          </a:p>
          <a:p>
            <a:pPr eaLnBrk="1" hangingPunct="1">
              <a:lnSpc>
                <a:spcPct val="140000"/>
              </a:lnSpc>
              <a:spcBef>
                <a:spcPct val="50000"/>
              </a:spcBef>
              <a:buFontTx/>
              <a:buNone/>
            </a:pPr>
            <a:r>
              <a:rPr lang="zh-CN" altLang="en-US" sz="2400">
                <a:solidFill>
                  <a:schemeClr val="tx1"/>
                </a:solidFill>
              </a:rPr>
              <a:t>	投影并不是一种能保持信息的变换，将</a:t>
            </a:r>
            <a:r>
              <a:rPr lang="en-US" altLang="zh-CN" sz="2400">
                <a:solidFill>
                  <a:schemeClr val="tx1"/>
                </a:solidFill>
              </a:rPr>
              <a:t>2-D</a:t>
            </a:r>
            <a:r>
              <a:rPr lang="zh-CN" altLang="en-US" sz="2400">
                <a:solidFill>
                  <a:schemeClr val="tx1"/>
                </a:solidFill>
              </a:rPr>
              <a:t>平面上的区域边界变换为</a:t>
            </a:r>
            <a:r>
              <a:rPr lang="en-US" altLang="zh-CN" sz="2400">
                <a:solidFill>
                  <a:schemeClr val="tx1"/>
                </a:solidFill>
              </a:rPr>
              <a:t>1-D</a:t>
            </a:r>
            <a:r>
              <a:rPr lang="zh-CN" altLang="en-US" sz="2400">
                <a:solidFill>
                  <a:schemeClr val="tx1"/>
                </a:solidFill>
              </a:rPr>
              <a:t>的曲线是有可能丢失信息的 。</a:t>
            </a:r>
          </a:p>
        </p:txBody>
      </p:sp>
    </p:spTree>
    <p:extLst>
      <p:ext uri="{BB962C8B-B14F-4D97-AF65-F5344CB8AC3E}">
        <p14:creationId xmlns:p14="http://schemas.microsoft.com/office/powerpoint/2010/main" val="1204330573"/>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ph type="title"/>
          </p:nvPr>
        </p:nvSpPr>
        <p:spPr/>
        <p:txBody>
          <a:bodyPr/>
          <a:lstStyle/>
          <a:p>
            <a:r>
              <a:rPr lang="zh-CN" altLang="en-US" sz="4000">
                <a:ea typeface="隶书" panose="02010509060101010101" pitchFamily="49" charset="-122"/>
              </a:rPr>
              <a:t>边界标记</a:t>
            </a:r>
          </a:p>
        </p:txBody>
      </p:sp>
      <p:sp>
        <p:nvSpPr>
          <p:cNvPr id="118788" name="Rectangle 4"/>
          <p:cNvSpPr>
            <a:spLocks noChangeArrowheads="1"/>
          </p:cNvSpPr>
          <p:nvPr/>
        </p:nvSpPr>
        <p:spPr bwMode="auto">
          <a:xfrm>
            <a:off x="611188" y="1268413"/>
            <a:ext cx="81375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en-US" altLang="zh-CN"/>
              <a:t>1</a:t>
            </a:r>
            <a:r>
              <a:rPr lang="zh-CN" altLang="en-US"/>
              <a:t>、距离为角度的函数</a:t>
            </a:r>
          </a:p>
          <a:p>
            <a:pPr eaLnBrk="1" hangingPunct="1">
              <a:spcBef>
                <a:spcPct val="50000"/>
              </a:spcBef>
              <a:buFontTx/>
              <a:buNone/>
            </a:pPr>
            <a:r>
              <a:rPr lang="zh-CN" altLang="en-US"/>
              <a:t>	</a:t>
            </a:r>
            <a:r>
              <a:rPr lang="zh-CN" altLang="en-US" sz="2400">
                <a:solidFill>
                  <a:schemeClr val="tx1"/>
                </a:solidFill>
              </a:rPr>
              <a:t>先对给定的目标求出重心，然后做出边界点与重心的距离为角度的函数。</a:t>
            </a:r>
          </a:p>
          <a:p>
            <a:pPr eaLnBrk="1" hangingPunct="1">
              <a:spcBef>
                <a:spcPct val="50000"/>
              </a:spcBef>
              <a:buFontTx/>
              <a:buNone/>
            </a:pPr>
            <a:r>
              <a:rPr lang="zh-CN" altLang="en-US" sz="2400">
                <a:solidFill>
                  <a:schemeClr val="tx1"/>
                </a:solidFill>
              </a:rPr>
              <a:t>	</a:t>
            </a:r>
            <a:r>
              <a:rPr lang="zh-CN" altLang="en-US" sz="2400">
                <a:solidFill>
                  <a:srgbClr val="0000FF"/>
                </a:solidFill>
              </a:rPr>
              <a:t>这种标记不受目标平移影响，但会随目标旋转或放缩而变化。 </a:t>
            </a:r>
          </a:p>
        </p:txBody>
      </p:sp>
      <p:pic>
        <p:nvPicPr>
          <p:cNvPr id="118789" name="Picture 4" descr="130207"/>
          <p:cNvPicPr>
            <a:picLocks noChangeAspect="1" noChangeArrowheads="1"/>
          </p:cNvPicPr>
          <p:nvPr/>
        </p:nvPicPr>
        <p:blipFill>
          <a:blip r:embed="rId2">
            <a:extLst>
              <a:ext uri="{28A0092B-C50C-407E-A947-70E740481C1C}">
                <a14:useLocalDpi xmlns:a14="http://schemas.microsoft.com/office/drawing/2010/main" val="0"/>
              </a:ext>
            </a:extLst>
          </a:blip>
          <a:srcRect l="-702" t="-3201" r="-702"/>
          <a:stretch>
            <a:fillRect/>
          </a:stretch>
        </p:blipFill>
        <p:spPr bwMode="auto">
          <a:xfrm>
            <a:off x="395288" y="4076700"/>
            <a:ext cx="8137525" cy="1816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8790" name="Text Box 6"/>
          <p:cNvSpPr txBox="1">
            <a:spLocks noChangeArrowheads="1"/>
          </p:cNvSpPr>
          <p:nvPr/>
        </p:nvSpPr>
        <p:spPr bwMode="auto">
          <a:xfrm>
            <a:off x="6732588" y="3500438"/>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en-US" altLang="zh-CN" sz="2000" dirty="0"/>
              <a:t>r=A/</a:t>
            </a:r>
            <a:r>
              <a:rPr lang="en-US" altLang="zh-CN" sz="2000" dirty="0" err="1"/>
              <a:t>cosθ</a:t>
            </a:r>
            <a:endParaRPr lang="en-US" altLang="zh-CN" sz="2000" dirty="0"/>
          </a:p>
        </p:txBody>
      </p:sp>
      <p:sp>
        <p:nvSpPr>
          <p:cNvPr id="118791" name="Text Box 7"/>
          <p:cNvSpPr txBox="1">
            <a:spLocks noChangeArrowheads="1"/>
          </p:cNvSpPr>
          <p:nvPr/>
        </p:nvSpPr>
        <p:spPr bwMode="auto">
          <a:xfrm>
            <a:off x="3924300" y="6021388"/>
            <a:ext cx="3567113"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150"/>
              </a:lnSpc>
              <a:spcBef>
                <a:spcPct val="0"/>
              </a:spcBef>
              <a:buFontTx/>
              <a:buNone/>
            </a:pPr>
            <a:r>
              <a:rPr lang="zh-CN" altLang="en-US" sz="1800" b="1">
                <a:solidFill>
                  <a:srgbClr val="EE2B0A"/>
                </a:solidFill>
                <a:latin typeface="楷体_GB2312" pitchFamily="49" charset="-122"/>
              </a:rPr>
              <a:t>到达正方形的</a:t>
            </a:r>
            <a:r>
              <a:rPr lang="en-US" altLang="zh-CN" sz="1800" b="1">
                <a:solidFill>
                  <a:srgbClr val="EE2B0A"/>
                </a:solidFill>
                <a:latin typeface="楷体_GB2312" pitchFamily="49" charset="-122"/>
              </a:rPr>
              <a:t>4</a:t>
            </a:r>
            <a:r>
              <a:rPr lang="zh-CN" altLang="en-US" sz="1800" b="1">
                <a:solidFill>
                  <a:srgbClr val="EE2B0A"/>
                </a:solidFill>
                <a:latin typeface="楷体_GB2312" pitchFamily="49" charset="-122"/>
              </a:rPr>
              <a:t>个对角上达到最大值</a:t>
            </a:r>
          </a:p>
        </p:txBody>
      </p:sp>
    </p:spTree>
    <p:extLst>
      <p:ext uri="{BB962C8B-B14F-4D97-AF65-F5344CB8AC3E}">
        <p14:creationId xmlns:p14="http://schemas.microsoft.com/office/powerpoint/2010/main" val="1520076380"/>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p:cNvSpPr>
          <p:nvPr>
            <p:ph type="title"/>
          </p:nvPr>
        </p:nvSpPr>
        <p:spPr/>
        <p:txBody>
          <a:bodyPr/>
          <a:lstStyle/>
          <a:p>
            <a:r>
              <a:rPr lang="zh-CN" altLang="en-US" sz="4000">
                <a:ea typeface="隶书" panose="02010509060101010101" pitchFamily="49" charset="-122"/>
              </a:rPr>
              <a:t>边界标记</a:t>
            </a:r>
          </a:p>
        </p:txBody>
      </p:sp>
      <p:sp>
        <p:nvSpPr>
          <p:cNvPr id="117763" name="Rectangle 3"/>
          <p:cNvSpPr>
            <a:spLocks noChangeArrowheads="1"/>
          </p:cNvSpPr>
          <p:nvPr/>
        </p:nvSpPr>
        <p:spPr bwMode="auto">
          <a:xfrm>
            <a:off x="539750" y="1196975"/>
            <a:ext cx="7993063"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en-US" altLang="zh-CN" i="1">
                <a:solidFill>
                  <a:srgbClr val="9933FF"/>
                </a:solidFill>
              </a:rPr>
              <a:t>2</a:t>
            </a:r>
            <a:r>
              <a:rPr lang="zh-CN" altLang="en-US" i="1">
                <a:solidFill>
                  <a:srgbClr val="9933FF"/>
                </a:solidFill>
              </a:rPr>
              <a:t>、</a:t>
            </a:r>
            <a:r>
              <a:rPr lang="en-US" altLang="zh-CN" i="1">
                <a:solidFill>
                  <a:srgbClr val="9933FF"/>
                </a:solidFill>
              </a:rPr>
              <a:t>ψ - s</a:t>
            </a:r>
            <a:r>
              <a:rPr lang="zh-CN" altLang="en-US">
                <a:solidFill>
                  <a:srgbClr val="9933FF"/>
                </a:solidFill>
              </a:rPr>
              <a:t>曲线（切线角为弧长的函数）</a:t>
            </a:r>
          </a:p>
          <a:p>
            <a:pPr eaLnBrk="1" hangingPunct="1">
              <a:buFontTx/>
              <a:buNone/>
            </a:pPr>
            <a:r>
              <a:rPr lang="zh-CN" altLang="en-US" b="0">
                <a:solidFill>
                  <a:schemeClr val="tx1"/>
                </a:solidFill>
              </a:rPr>
              <a:t>	</a:t>
            </a:r>
            <a:r>
              <a:rPr lang="zh-CN" altLang="en-US" sz="2400">
                <a:solidFill>
                  <a:schemeClr val="tx1"/>
                </a:solidFill>
              </a:rPr>
              <a:t>沿边界围绕目标一周，在每个位置作出该点切线，该切线与一个参考方向（如横轴）之间的角度值就给出一种标记</a:t>
            </a:r>
          </a:p>
        </p:txBody>
      </p:sp>
      <p:pic>
        <p:nvPicPr>
          <p:cNvPr id="117764" name="Picture 5" descr="130208"/>
          <p:cNvPicPr>
            <a:picLocks noChangeAspect="1" noChangeArrowheads="1"/>
          </p:cNvPicPr>
          <p:nvPr/>
        </p:nvPicPr>
        <p:blipFill>
          <a:blip r:embed="rId2" cstate="print">
            <a:extLst>
              <a:ext uri="{28A0092B-C50C-407E-A947-70E740481C1C}">
                <a14:useLocalDpi xmlns:a14="http://schemas.microsoft.com/office/drawing/2010/main" val="0"/>
              </a:ext>
            </a:extLst>
          </a:blip>
          <a:srcRect l="-702" t="-3490" r="-702"/>
          <a:stretch>
            <a:fillRect/>
          </a:stretch>
        </p:blipFill>
        <p:spPr bwMode="auto">
          <a:xfrm>
            <a:off x="395288" y="3573463"/>
            <a:ext cx="8353425"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7766" name="Rectangle 6"/>
          <p:cNvSpPr>
            <a:spLocks noChangeArrowheads="1"/>
          </p:cNvSpPr>
          <p:nvPr/>
        </p:nvSpPr>
        <p:spPr bwMode="auto">
          <a:xfrm>
            <a:off x="3995738" y="5445125"/>
            <a:ext cx="5040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000"/>
              <a:t>水平直线段对应边界上的直线段（</a:t>
            </a:r>
            <a:r>
              <a:rPr lang="en-US" altLang="zh-CN" sz="2000"/>
              <a:t>ψ</a:t>
            </a:r>
            <a:r>
              <a:rPr lang="zh-CN" altLang="en-US" sz="2000"/>
              <a:t>不变）</a:t>
            </a:r>
          </a:p>
        </p:txBody>
      </p:sp>
    </p:spTree>
    <p:extLst>
      <p:ext uri="{BB962C8B-B14F-4D97-AF65-F5344CB8AC3E}">
        <p14:creationId xmlns:p14="http://schemas.microsoft.com/office/powerpoint/2010/main" val="310434140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p:txBody>
          <a:bodyPr/>
          <a:lstStyle/>
          <a:p>
            <a:r>
              <a:rPr lang="zh-CN" altLang="en-US" sz="4000">
                <a:ea typeface="隶书" panose="02010509060101010101" pitchFamily="49" charset="-122"/>
              </a:rPr>
              <a:t>边界标记</a:t>
            </a:r>
          </a:p>
        </p:txBody>
      </p:sp>
      <p:sp>
        <p:nvSpPr>
          <p:cNvPr id="119811" name="Rectangle 3"/>
          <p:cNvSpPr>
            <a:spLocks noChangeArrowheads="1"/>
          </p:cNvSpPr>
          <p:nvPr/>
        </p:nvSpPr>
        <p:spPr bwMode="auto">
          <a:xfrm>
            <a:off x="539750" y="1196975"/>
            <a:ext cx="79930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en-US" altLang="zh-CN">
                <a:solidFill>
                  <a:srgbClr val="9933FF"/>
                </a:solidFill>
              </a:rPr>
              <a:t>3</a:t>
            </a:r>
            <a:r>
              <a:rPr lang="zh-CN" altLang="en-US">
                <a:solidFill>
                  <a:srgbClr val="9933FF"/>
                </a:solidFill>
              </a:rPr>
              <a:t>、斜率密度函数</a:t>
            </a:r>
          </a:p>
          <a:p>
            <a:pPr eaLnBrk="1" hangingPunct="1">
              <a:buFontTx/>
              <a:buNone/>
            </a:pPr>
            <a:r>
              <a:rPr lang="zh-CN" altLang="en-US" sz="2400">
                <a:solidFill>
                  <a:schemeClr val="tx1"/>
                </a:solidFill>
              </a:rPr>
              <a:t>将</a:t>
            </a:r>
            <a:r>
              <a:rPr lang="en-US" altLang="zh-CN" sz="2400">
                <a:solidFill>
                  <a:schemeClr val="tx1"/>
                </a:solidFill>
              </a:rPr>
              <a:t>ψ -s</a:t>
            </a:r>
            <a:r>
              <a:rPr lang="zh-CN" altLang="en-US" sz="2400">
                <a:solidFill>
                  <a:schemeClr val="tx1"/>
                </a:solidFill>
              </a:rPr>
              <a:t>曲线沿 </a:t>
            </a:r>
            <a:r>
              <a:rPr lang="en-US" altLang="zh-CN" sz="2400">
                <a:solidFill>
                  <a:schemeClr val="tx1"/>
                </a:solidFill>
              </a:rPr>
              <a:t>ψ </a:t>
            </a:r>
            <a:r>
              <a:rPr lang="zh-CN" altLang="en-US" sz="2400">
                <a:solidFill>
                  <a:schemeClr val="tx1"/>
                </a:solidFill>
              </a:rPr>
              <a:t>轴投影</a:t>
            </a:r>
          </a:p>
          <a:p>
            <a:pPr eaLnBrk="1" hangingPunct="1">
              <a:buFontTx/>
              <a:buNone/>
            </a:pPr>
            <a:r>
              <a:rPr lang="zh-CN" altLang="en-US" sz="2400">
                <a:solidFill>
                  <a:srgbClr val="0000FF"/>
                </a:solidFill>
              </a:rPr>
              <a:t>切线角的直方图</a:t>
            </a:r>
            <a:r>
              <a:rPr lang="en-US" altLang="zh-CN" sz="2400">
                <a:solidFill>
                  <a:srgbClr val="0000FF"/>
                </a:solidFill>
              </a:rPr>
              <a:t>h(θ )</a:t>
            </a:r>
          </a:p>
          <a:p>
            <a:pPr eaLnBrk="1" hangingPunct="1">
              <a:buFontTx/>
              <a:buNone/>
            </a:pPr>
            <a:r>
              <a:rPr lang="zh-CN" altLang="en-US" sz="2400">
                <a:solidFill>
                  <a:schemeClr val="tx1"/>
                </a:solidFill>
              </a:rPr>
              <a:t>切线角有较快变化的边界段对应较深的谷</a:t>
            </a:r>
          </a:p>
        </p:txBody>
      </p:sp>
      <p:pic>
        <p:nvPicPr>
          <p:cNvPr id="1198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357563"/>
            <a:ext cx="8539163" cy="1855787"/>
          </a:xfrm>
          <a:prstGeom prst="rect">
            <a:avLst/>
          </a:prstGeom>
          <a:noFill/>
          <a:ln w="38100" cmpd="dbl">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97120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p:nvPr>
        </p:nvSpPr>
        <p:spPr/>
        <p:txBody>
          <a:bodyPr/>
          <a:lstStyle/>
          <a:p>
            <a:r>
              <a:rPr lang="zh-CN" altLang="en-US">
                <a:ea typeface="隶书" panose="02010509060101010101" pitchFamily="49" charset="-122"/>
              </a:rPr>
              <a:t>多边形近似</a:t>
            </a:r>
          </a:p>
        </p:txBody>
      </p:sp>
      <p:sp>
        <p:nvSpPr>
          <p:cNvPr id="121861" name="Rectangle 5"/>
          <p:cNvSpPr>
            <a:spLocks noChangeArrowheads="1"/>
          </p:cNvSpPr>
          <p:nvPr/>
        </p:nvSpPr>
        <p:spPr bwMode="auto">
          <a:xfrm>
            <a:off x="468313" y="1341438"/>
            <a:ext cx="8135937"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a:t>    用多边形去近似逼近边界</a:t>
            </a:r>
          </a:p>
          <a:p>
            <a:pPr eaLnBrk="1" hangingPunct="1">
              <a:lnSpc>
                <a:spcPct val="120000"/>
              </a:lnSpc>
              <a:buFontTx/>
              <a:buNone/>
            </a:pPr>
            <a:r>
              <a:rPr lang="zh-CN" altLang="en-US"/>
              <a:t>    </a:t>
            </a:r>
            <a:r>
              <a:rPr lang="en-US" altLang="zh-CN" sz="2400">
                <a:solidFill>
                  <a:schemeClr val="tx1"/>
                </a:solidFill>
              </a:rPr>
              <a:t>——</a:t>
            </a:r>
            <a:r>
              <a:rPr lang="zh-CN" altLang="en-US" sz="2400">
                <a:solidFill>
                  <a:schemeClr val="tx1"/>
                </a:solidFill>
              </a:rPr>
              <a:t>多边形是一系列线段的封闭集合，它可用来逼近大多数实用的曲线到任意的精度。</a:t>
            </a:r>
          </a:p>
          <a:p>
            <a:pPr eaLnBrk="1" hangingPunct="1">
              <a:lnSpc>
                <a:spcPct val="120000"/>
              </a:lnSpc>
              <a:buFontTx/>
              <a:buNone/>
            </a:pPr>
            <a:r>
              <a:rPr lang="zh-CN" altLang="en-US" sz="2400">
                <a:solidFill>
                  <a:schemeClr val="tx1"/>
                </a:solidFill>
              </a:rPr>
              <a:t>　由于多边形的边用线性关系来表示，所以关于多边形的计算比较简单，有利于得到一个区域的近似值。</a:t>
            </a:r>
          </a:p>
          <a:p>
            <a:pPr eaLnBrk="1" hangingPunct="1">
              <a:lnSpc>
                <a:spcPct val="120000"/>
              </a:lnSpc>
              <a:buFontTx/>
              <a:buNone/>
            </a:pPr>
            <a:r>
              <a:rPr kumimoji="1" lang="en-US" altLang="zh-CN" sz="2400">
                <a:solidFill>
                  <a:schemeClr val="tx1"/>
                </a:solidFill>
                <a:sym typeface="Wingdings" panose="05000000000000000000" pitchFamily="2" charset="2"/>
              </a:rPr>
              <a:t></a:t>
            </a:r>
            <a:r>
              <a:rPr lang="zh-CN" altLang="en-US" sz="2400">
                <a:solidFill>
                  <a:schemeClr val="tx1"/>
                </a:solidFill>
              </a:rPr>
              <a:t>多边形近似比链码、边界分段</a:t>
            </a:r>
            <a:r>
              <a:rPr lang="zh-CN" altLang="en-US" sz="2400">
                <a:solidFill>
                  <a:srgbClr val="FF3300"/>
                </a:solidFill>
              </a:rPr>
              <a:t>更具有抗噪声干扰的能力</a:t>
            </a:r>
            <a:r>
              <a:rPr lang="zh-CN" altLang="en-US" sz="2400">
                <a:solidFill>
                  <a:schemeClr val="tx1"/>
                </a:solidFill>
              </a:rPr>
              <a:t>。对封闭曲线而言，当多边形的线段数与边界上点数相等时，多边形可以完全准确的表达边界。</a:t>
            </a:r>
          </a:p>
          <a:p>
            <a:pPr eaLnBrk="1" hangingPunct="1">
              <a:lnSpc>
                <a:spcPct val="120000"/>
              </a:lnSpc>
              <a:buFontTx/>
              <a:buNone/>
            </a:pPr>
            <a:r>
              <a:rPr kumimoji="1" lang="en-US" altLang="zh-CN" sz="2400">
                <a:solidFill>
                  <a:schemeClr val="tx1"/>
                </a:solidFill>
                <a:sym typeface="Wingdings" panose="05000000000000000000" pitchFamily="2" charset="2"/>
              </a:rPr>
              <a:t></a:t>
            </a:r>
            <a:r>
              <a:rPr lang="zh-CN" altLang="en-US" sz="2400">
                <a:solidFill>
                  <a:schemeClr val="tx1"/>
                </a:solidFill>
              </a:rPr>
              <a:t>但在实际应用中，多边形近似的目的是用最少的线段来表示边界，并且能够表达原边界的本质形状 。</a:t>
            </a:r>
          </a:p>
        </p:txBody>
      </p:sp>
    </p:spTree>
    <p:extLst>
      <p:ext uri="{BB962C8B-B14F-4D97-AF65-F5344CB8AC3E}">
        <p14:creationId xmlns:p14="http://schemas.microsoft.com/office/powerpoint/2010/main" val="84981258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835150" y="549275"/>
            <a:ext cx="5111750" cy="1143000"/>
          </a:xfrm>
        </p:spPr>
        <p:txBody>
          <a:bodyPr/>
          <a:lstStyle/>
          <a:p>
            <a:pPr>
              <a:buClr>
                <a:srgbClr val="FF0066"/>
              </a:buClr>
              <a:buFont typeface="Wingdings" panose="05000000000000000000" pitchFamily="2" charset="2"/>
              <a:buChar char="Ø"/>
            </a:pPr>
            <a:r>
              <a:rPr lang="zh-CN" altLang="en-US" sz="4000" b="1">
                <a:solidFill>
                  <a:srgbClr val="0000FF"/>
                </a:solidFill>
                <a:ea typeface="楷体_GB2312" pitchFamily="49" charset="-122"/>
              </a:rPr>
              <a:t>灰度描述</a:t>
            </a:r>
          </a:p>
        </p:txBody>
      </p:sp>
      <p:sp>
        <p:nvSpPr>
          <p:cNvPr id="41987" name="Rectangle 3"/>
          <p:cNvSpPr>
            <a:spLocks noGrp="1" noChangeArrowheads="1"/>
          </p:cNvSpPr>
          <p:nvPr>
            <p:ph type="body" idx="4294967295"/>
          </p:nvPr>
        </p:nvSpPr>
        <p:spPr>
          <a:xfrm>
            <a:off x="1722438" y="2032000"/>
            <a:ext cx="4746625" cy="2879725"/>
          </a:xfrm>
        </p:spPr>
        <p:txBody>
          <a:bodyPr/>
          <a:lstStyle/>
          <a:p>
            <a:pPr>
              <a:buFont typeface="Arial" panose="020B0604020202020204" pitchFamily="34" charset="0"/>
              <a:buNone/>
            </a:pPr>
            <a:r>
              <a:rPr lang="zh-CN" altLang="en-US" sz="3600" b="1" dirty="0">
                <a:solidFill>
                  <a:srgbClr val="0000FF"/>
                </a:solidFill>
                <a:ea typeface="隶书" panose="02010509060101010101" pitchFamily="49" charset="-122"/>
              </a:rPr>
              <a:t>幅度特征</a:t>
            </a:r>
          </a:p>
          <a:p>
            <a:pPr>
              <a:buFont typeface="Arial" panose="020B0604020202020204" pitchFamily="34" charset="0"/>
              <a:buNone/>
            </a:pPr>
            <a:r>
              <a:rPr lang="zh-CN" altLang="en-US" sz="3600" b="1" dirty="0">
                <a:solidFill>
                  <a:srgbClr val="0000FF"/>
                </a:solidFill>
                <a:ea typeface="隶书" panose="02010509060101010101" pitchFamily="49" charset="-122"/>
              </a:rPr>
              <a:t>直方图特征</a:t>
            </a:r>
          </a:p>
          <a:p>
            <a:pPr>
              <a:buFont typeface="Arial" panose="020B0604020202020204" pitchFamily="34" charset="0"/>
              <a:buNone/>
            </a:pPr>
            <a:r>
              <a:rPr lang="zh-CN" altLang="en-US" sz="3600" b="1" dirty="0">
                <a:solidFill>
                  <a:srgbClr val="0000FF"/>
                </a:solidFill>
                <a:ea typeface="隶书" panose="02010509060101010101" pitchFamily="49" charset="-122"/>
              </a:rPr>
              <a:t>变换系数特征</a:t>
            </a:r>
          </a:p>
          <a:p>
            <a:pPr>
              <a:buFont typeface="Arial" panose="020B0604020202020204" pitchFamily="34" charset="0"/>
              <a:buNone/>
            </a:pPr>
            <a:endParaRPr lang="en-US" altLang="zh-CN" sz="3600" b="1" dirty="0">
              <a:solidFill>
                <a:srgbClr val="0000FF"/>
              </a:solidFill>
            </a:endParaRPr>
          </a:p>
        </p:txBody>
      </p:sp>
    </p:spTree>
    <p:extLst>
      <p:ext uri="{BB962C8B-B14F-4D97-AF65-F5344CB8AC3E}">
        <p14:creationId xmlns:p14="http://schemas.microsoft.com/office/powerpoint/2010/main" val="4087365568"/>
      </p:ext>
    </p:extLst>
  </p:cSld>
  <p:clrMapOvr>
    <a:masterClrMapping/>
  </p:clrMapOvr>
  <p:transition spd="med" advTm="3025">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p:nvPr>
        </p:nvSpPr>
        <p:spPr/>
        <p:txBody>
          <a:bodyPr/>
          <a:lstStyle/>
          <a:p>
            <a:r>
              <a:rPr lang="zh-CN" altLang="en-US">
                <a:ea typeface="隶书" panose="02010509060101010101" pitchFamily="49" charset="-122"/>
              </a:rPr>
              <a:t>多边形近似</a:t>
            </a:r>
          </a:p>
        </p:txBody>
      </p:sp>
      <p:sp>
        <p:nvSpPr>
          <p:cNvPr id="128003" name="Rectangle 3"/>
          <p:cNvSpPr>
            <a:spLocks noChangeArrowheads="1"/>
          </p:cNvSpPr>
          <p:nvPr/>
        </p:nvSpPr>
        <p:spPr bwMode="auto">
          <a:xfrm>
            <a:off x="827088" y="1268413"/>
            <a:ext cx="7848600"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400">
                <a:solidFill>
                  <a:srgbClr val="0000FF"/>
                </a:solidFill>
              </a:rPr>
              <a:t>１、基于收缩的最小周长多边形法</a:t>
            </a:r>
          </a:p>
          <a:p>
            <a:pPr eaLnBrk="1" hangingPunct="1">
              <a:buFontTx/>
              <a:buNone/>
            </a:pPr>
            <a:r>
              <a:rPr lang="zh-CN" altLang="en-US" sz="2400">
                <a:solidFill>
                  <a:schemeClr val="tx1"/>
                </a:solidFill>
              </a:rPr>
              <a:t>　　将原边界看成是有弹性的线，将组成边界的像素序列的内外边各看成是一堵墙，蹦紧线。</a:t>
            </a:r>
            <a:r>
              <a:rPr lang="zh-CN" altLang="en-US">
                <a:solidFill>
                  <a:schemeClr val="tx1"/>
                </a:solidFill>
              </a:rPr>
              <a:t>　</a:t>
            </a:r>
          </a:p>
        </p:txBody>
      </p:sp>
      <p:pic>
        <p:nvPicPr>
          <p:cNvPr id="128004" name="Picture 4"/>
          <p:cNvPicPr>
            <a:picLocks noChangeAspect="1" noChangeArrowheads="1"/>
          </p:cNvPicPr>
          <p:nvPr/>
        </p:nvPicPr>
        <p:blipFill>
          <a:blip r:embed="rId2">
            <a:extLst>
              <a:ext uri="{28A0092B-C50C-407E-A947-70E740481C1C}">
                <a14:useLocalDpi xmlns:a14="http://schemas.microsoft.com/office/drawing/2010/main" val="0"/>
              </a:ext>
            </a:extLst>
          </a:blip>
          <a:srcRect b="9036"/>
          <a:stretch>
            <a:fillRect/>
          </a:stretch>
        </p:blipFill>
        <p:spPr bwMode="auto">
          <a:xfrm>
            <a:off x="611188" y="2636838"/>
            <a:ext cx="71088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992120"/>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p:nvPr>
        </p:nvSpPr>
        <p:spPr/>
        <p:txBody>
          <a:bodyPr/>
          <a:lstStyle/>
          <a:p>
            <a:r>
              <a:rPr lang="zh-CN" altLang="en-US">
                <a:ea typeface="隶书" panose="02010509060101010101" pitchFamily="49" charset="-122"/>
              </a:rPr>
              <a:t>多边形近似</a:t>
            </a:r>
          </a:p>
        </p:txBody>
      </p:sp>
      <p:sp>
        <p:nvSpPr>
          <p:cNvPr id="126979" name="Rectangle 3"/>
          <p:cNvSpPr>
            <a:spLocks noChangeArrowheads="1"/>
          </p:cNvSpPr>
          <p:nvPr/>
        </p:nvSpPr>
        <p:spPr bwMode="auto">
          <a:xfrm>
            <a:off x="827088" y="1268413"/>
            <a:ext cx="78486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400" dirty="0">
                <a:solidFill>
                  <a:srgbClr val="0000FF"/>
                </a:solidFill>
              </a:rPr>
              <a:t>２、基于聚合的最小均方误差线段逼近法</a:t>
            </a:r>
          </a:p>
          <a:p>
            <a:pPr eaLnBrk="1" hangingPunct="1">
              <a:buFontTx/>
              <a:buNone/>
            </a:pPr>
            <a:r>
              <a:rPr lang="zh-CN" altLang="en-US" sz="2400" dirty="0">
                <a:solidFill>
                  <a:schemeClr val="tx1"/>
                </a:solidFill>
              </a:rPr>
              <a:t>　　　先选一个边界点为起点，用直线依次连接该点与相邻的边界点，直至拟合误差超过某个限度。然后以线段的另一段为起点继续连接边界点，直至绕边界一周。</a:t>
            </a:r>
          </a:p>
        </p:txBody>
      </p:sp>
      <p:graphicFrame>
        <p:nvGraphicFramePr>
          <p:cNvPr id="126981" name="Object 5"/>
          <p:cNvGraphicFramePr>
            <a:graphicFrameLocks noChangeAspect="1"/>
          </p:cNvGraphicFramePr>
          <p:nvPr/>
        </p:nvGraphicFramePr>
        <p:xfrm>
          <a:off x="4932363" y="3068638"/>
          <a:ext cx="3743325" cy="2727325"/>
        </p:xfrm>
        <a:graphic>
          <a:graphicData uri="http://schemas.openxmlformats.org/presentationml/2006/ole">
            <mc:AlternateContent xmlns:mc="http://schemas.openxmlformats.org/markup-compatibility/2006">
              <mc:Choice xmlns:v="urn:schemas-microsoft-com:vml" Requires="v">
                <p:oleObj spid="_x0000_s12304" name="Microsoft Drawing" r:id="rId3" imgW="1550988" imgH="1130300" progId="MSDraw">
                  <p:embed/>
                </p:oleObj>
              </mc:Choice>
              <mc:Fallback>
                <p:oleObj name="Microsoft Drawing" r:id="rId3" imgW="1550988" imgH="1130300" progId="MSDraw">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068638"/>
                        <a:ext cx="3743325" cy="2727325"/>
                      </a:xfrm>
                      <a:prstGeom prst="rect">
                        <a:avLst/>
                      </a:prstGeom>
                      <a:solidFill>
                        <a:schemeClr val="bg1"/>
                      </a:solidFill>
                    </p:spPr>
                  </p:pic>
                </p:oleObj>
              </mc:Fallback>
            </mc:AlternateContent>
          </a:graphicData>
        </a:graphic>
      </p:graphicFrame>
      <p:sp>
        <p:nvSpPr>
          <p:cNvPr id="126983" name="Rectangle 7"/>
          <p:cNvSpPr>
            <a:spLocks noChangeArrowheads="1"/>
          </p:cNvSpPr>
          <p:nvPr/>
        </p:nvSpPr>
        <p:spPr bwMode="auto">
          <a:xfrm>
            <a:off x="611188" y="3357563"/>
            <a:ext cx="4032250" cy="279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000" dirty="0"/>
              <a:t>　先从点</a:t>
            </a:r>
            <a:r>
              <a:rPr lang="en-US" altLang="zh-CN" sz="2000" dirty="0"/>
              <a:t>a</a:t>
            </a:r>
            <a:r>
              <a:rPr lang="zh-CN" altLang="en-US" sz="2000" dirty="0"/>
              <a:t>出发，依次做直线</a:t>
            </a:r>
            <a:r>
              <a:rPr lang="en-US" altLang="zh-CN" sz="2000" dirty="0" err="1"/>
              <a:t>ab</a:t>
            </a:r>
            <a:r>
              <a:rPr lang="zh-CN" altLang="en-US" sz="2000" dirty="0"/>
              <a:t>，</a:t>
            </a:r>
            <a:r>
              <a:rPr lang="en-US" altLang="zh-CN" sz="2000" dirty="0"/>
              <a:t>ac</a:t>
            </a:r>
            <a:r>
              <a:rPr lang="zh-CN" altLang="en-US" sz="2000" dirty="0"/>
              <a:t>，</a:t>
            </a:r>
            <a:r>
              <a:rPr lang="en-US" altLang="zh-CN" sz="2000" dirty="0"/>
              <a:t>ad</a:t>
            </a:r>
            <a:r>
              <a:rPr lang="zh-CN" altLang="en-US" sz="2000" dirty="0"/>
              <a:t>，</a:t>
            </a:r>
            <a:r>
              <a:rPr lang="en-US" altLang="zh-CN" sz="2000" dirty="0" err="1"/>
              <a:t>ae</a:t>
            </a:r>
            <a:r>
              <a:rPr lang="zh-CN" altLang="en-US" sz="2000" dirty="0"/>
              <a:t>等。对从</a:t>
            </a:r>
            <a:r>
              <a:rPr lang="en-US" altLang="zh-CN" sz="2000" dirty="0"/>
              <a:t>ac</a:t>
            </a:r>
            <a:r>
              <a:rPr lang="zh-CN" altLang="en-US" sz="2000" dirty="0"/>
              <a:t>开始的每条线段计算前一边界点与线段的距离作为拟合误差。</a:t>
            </a:r>
          </a:p>
          <a:p>
            <a:pPr eaLnBrk="1" hangingPunct="1">
              <a:buFontTx/>
              <a:buNone/>
            </a:pPr>
            <a:r>
              <a:rPr lang="zh-CN" altLang="en-US" sz="2000" dirty="0"/>
              <a:t>　</a:t>
            </a:r>
            <a:r>
              <a:rPr lang="en-US" altLang="zh-CN" sz="2000" dirty="0"/>
              <a:t>bi</a:t>
            </a:r>
            <a:r>
              <a:rPr lang="zh-CN" altLang="en-US" sz="2000" dirty="0"/>
              <a:t>、</a:t>
            </a:r>
            <a:r>
              <a:rPr lang="en-US" altLang="zh-CN" sz="2000" dirty="0" err="1"/>
              <a:t>cj</a:t>
            </a:r>
            <a:r>
              <a:rPr lang="zh-CN" altLang="en-US" sz="2000" dirty="0"/>
              <a:t>没超过预定的误差限度，而</a:t>
            </a:r>
            <a:r>
              <a:rPr lang="en-US" altLang="zh-CN" sz="2000" dirty="0" err="1"/>
              <a:t>dk</a:t>
            </a:r>
            <a:r>
              <a:rPr lang="zh-CN" altLang="en-US" sz="2000" dirty="0"/>
              <a:t>超过该误差限度，所以选</a:t>
            </a:r>
            <a:r>
              <a:rPr lang="en-US" altLang="zh-CN" sz="2000" dirty="0"/>
              <a:t>d</a:t>
            </a:r>
            <a:r>
              <a:rPr lang="zh-CN" altLang="en-US" sz="2000" dirty="0"/>
              <a:t>为紧接点</a:t>
            </a:r>
            <a:r>
              <a:rPr lang="en-US" altLang="zh-CN" sz="2000" dirty="0"/>
              <a:t>a </a:t>
            </a:r>
            <a:r>
              <a:rPr lang="zh-CN" altLang="en-US" sz="2000" dirty="0"/>
              <a:t>的多边形顶点。</a:t>
            </a:r>
          </a:p>
          <a:p>
            <a:pPr eaLnBrk="1" hangingPunct="1">
              <a:buFontTx/>
              <a:buNone/>
            </a:pPr>
            <a:r>
              <a:rPr lang="zh-CN" altLang="en-US" dirty="0">
                <a:solidFill>
                  <a:schemeClr val="tx1"/>
                </a:solidFill>
              </a:rPr>
              <a:t>与起点有关的贪心算法</a:t>
            </a:r>
          </a:p>
        </p:txBody>
      </p:sp>
    </p:spTree>
    <p:extLst>
      <p:ext uri="{BB962C8B-B14F-4D97-AF65-F5344CB8AC3E}">
        <p14:creationId xmlns:p14="http://schemas.microsoft.com/office/powerpoint/2010/main" val="3184026197"/>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p:txBody>
          <a:bodyPr/>
          <a:lstStyle/>
          <a:p>
            <a:r>
              <a:rPr lang="zh-CN" altLang="en-US">
                <a:ea typeface="隶书" panose="02010509060101010101" pitchFamily="49" charset="-122"/>
              </a:rPr>
              <a:t>多边形近似</a:t>
            </a:r>
          </a:p>
        </p:txBody>
      </p:sp>
      <p:sp>
        <p:nvSpPr>
          <p:cNvPr id="125955" name="Rectangle 3"/>
          <p:cNvSpPr>
            <a:spLocks noChangeArrowheads="1"/>
          </p:cNvSpPr>
          <p:nvPr/>
        </p:nvSpPr>
        <p:spPr bwMode="auto">
          <a:xfrm>
            <a:off x="827088" y="1268413"/>
            <a:ext cx="78486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400">
                <a:solidFill>
                  <a:srgbClr val="0000FF"/>
                </a:solidFill>
              </a:rPr>
              <a:t>３、基于分裂的最小均方误差线段逼近法</a:t>
            </a:r>
          </a:p>
          <a:p>
            <a:pPr eaLnBrk="1" hangingPunct="1">
              <a:buFontTx/>
              <a:buNone/>
            </a:pPr>
            <a:r>
              <a:rPr lang="zh-CN" altLang="en-US" sz="2400">
                <a:solidFill>
                  <a:schemeClr val="tx1"/>
                </a:solidFill>
              </a:rPr>
              <a:t>　　　先连接边界上相距最远的两个点（即把边界分成两部分），然后根据一定的准则进一步分解边界，构成多边形逼近边界，直到拟合误差满足一定的条件。</a:t>
            </a:r>
          </a:p>
        </p:txBody>
      </p:sp>
      <p:pic>
        <p:nvPicPr>
          <p:cNvPr id="125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3068638"/>
            <a:ext cx="3924300"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7" name="Text Box 5"/>
          <p:cNvSpPr txBox="1">
            <a:spLocks noChangeArrowheads="1"/>
          </p:cNvSpPr>
          <p:nvPr/>
        </p:nvSpPr>
        <p:spPr bwMode="auto">
          <a:xfrm>
            <a:off x="684213" y="3429000"/>
            <a:ext cx="41751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t>做出相距最远的线段</a:t>
            </a:r>
            <a:r>
              <a:rPr lang="en-US" altLang="zh-CN" sz="2400"/>
              <a:t>ag,</a:t>
            </a:r>
            <a:r>
              <a:rPr lang="zh-CN" altLang="en-US" sz="2400"/>
              <a:t>计算</a:t>
            </a:r>
            <a:r>
              <a:rPr lang="en-US" altLang="zh-CN" sz="2400"/>
              <a:t>di</a:t>
            </a:r>
            <a:r>
              <a:rPr lang="zh-CN" altLang="en-US" sz="2400"/>
              <a:t>和</a:t>
            </a:r>
            <a:r>
              <a:rPr lang="en-US" altLang="zh-CN" sz="2400"/>
              <a:t>hj</a:t>
            </a:r>
            <a:r>
              <a:rPr lang="zh-CN" altLang="en-US" sz="2400"/>
              <a:t>均超过限度，所以分解边界为</a:t>
            </a:r>
            <a:r>
              <a:rPr lang="en-US" altLang="zh-CN" sz="2400"/>
              <a:t>ad</a:t>
            </a:r>
            <a:r>
              <a:rPr lang="zh-CN" altLang="en-US" sz="2400"/>
              <a:t>、</a:t>
            </a:r>
            <a:r>
              <a:rPr lang="en-US" altLang="zh-CN" sz="2400"/>
              <a:t>dg</a:t>
            </a:r>
            <a:r>
              <a:rPr lang="zh-CN" altLang="en-US" sz="2400"/>
              <a:t>、</a:t>
            </a:r>
            <a:r>
              <a:rPr lang="en-US" altLang="zh-CN" sz="2400"/>
              <a:t>gh</a:t>
            </a:r>
            <a:r>
              <a:rPr lang="zh-CN" altLang="en-US" sz="2400"/>
              <a:t>、</a:t>
            </a:r>
            <a:r>
              <a:rPr lang="en-US" altLang="zh-CN" sz="2400"/>
              <a:t>ha</a:t>
            </a:r>
            <a:r>
              <a:rPr lang="zh-CN" altLang="en-US" sz="2400"/>
              <a:t>四段。</a:t>
            </a:r>
          </a:p>
        </p:txBody>
      </p:sp>
    </p:spTree>
    <p:extLst>
      <p:ext uri="{BB962C8B-B14F-4D97-AF65-F5344CB8AC3E}">
        <p14:creationId xmlns:p14="http://schemas.microsoft.com/office/powerpoint/2010/main" val="1575805782"/>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p:nvPr>
        </p:nvSpPr>
        <p:spPr/>
        <p:txBody>
          <a:bodyPr/>
          <a:lstStyle/>
          <a:p>
            <a:r>
              <a:rPr lang="zh-CN" altLang="en-US">
                <a:ea typeface="隶书" panose="02010509060101010101" pitchFamily="49" charset="-122"/>
              </a:rPr>
              <a:t>多边形近似</a:t>
            </a:r>
          </a:p>
        </p:txBody>
      </p:sp>
      <p:pic>
        <p:nvPicPr>
          <p:cNvPr id="1249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773238"/>
            <a:ext cx="7780338"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2" name="Rectangle 4"/>
          <p:cNvSpPr>
            <a:spLocks noChangeArrowheads="1"/>
          </p:cNvSpPr>
          <p:nvPr/>
        </p:nvSpPr>
        <p:spPr bwMode="auto">
          <a:xfrm>
            <a:off x="827088" y="3860800"/>
            <a:ext cx="45720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en-US" altLang="zh-CN" sz="2400">
                <a:solidFill>
                  <a:srgbClr val="9933FF"/>
                </a:solidFill>
              </a:rPr>
              <a:t>(a)</a:t>
            </a:r>
            <a:r>
              <a:rPr lang="zh-CN" altLang="en-US" sz="2400">
                <a:solidFill>
                  <a:srgbClr val="9933FF"/>
                </a:solidFill>
              </a:rPr>
              <a:t>分割后图像；</a:t>
            </a:r>
          </a:p>
          <a:p>
            <a:pPr eaLnBrk="1" hangingPunct="1">
              <a:buFontTx/>
              <a:buNone/>
            </a:pPr>
            <a:r>
              <a:rPr lang="en-US" altLang="zh-CN" sz="2400">
                <a:solidFill>
                  <a:srgbClr val="9933FF"/>
                </a:solidFill>
              </a:rPr>
              <a:t>(b)</a:t>
            </a:r>
            <a:r>
              <a:rPr lang="zh-CN" altLang="en-US" sz="2400">
                <a:solidFill>
                  <a:srgbClr val="9933FF"/>
                </a:solidFill>
              </a:rPr>
              <a:t>链码表示用了</a:t>
            </a:r>
            <a:r>
              <a:rPr lang="en-US" altLang="zh-CN" sz="2400">
                <a:solidFill>
                  <a:srgbClr val="9933FF"/>
                </a:solidFill>
              </a:rPr>
              <a:t>112bit</a:t>
            </a:r>
            <a:r>
              <a:rPr lang="zh-CN" altLang="en-US" sz="2400">
                <a:solidFill>
                  <a:srgbClr val="9933FF"/>
                </a:solidFill>
              </a:rPr>
              <a:t>；</a:t>
            </a:r>
          </a:p>
          <a:p>
            <a:pPr eaLnBrk="1" hangingPunct="1">
              <a:buFontTx/>
              <a:buNone/>
            </a:pPr>
            <a:r>
              <a:rPr lang="en-US" altLang="zh-CN" sz="2400">
                <a:solidFill>
                  <a:srgbClr val="9933FF"/>
                </a:solidFill>
              </a:rPr>
              <a:t>(c)</a:t>
            </a:r>
            <a:r>
              <a:rPr lang="zh-CN" altLang="en-US" sz="2400">
                <a:solidFill>
                  <a:srgbClr val="9933FF"/>
                </a:solidFill>
              </a:rPr>
              <a:t>聚合逼近多边形</a:t>
            </a:r>
            <a:r>
              <a:rPr lang="en-US" altLang="zh-CN" sz="2400">
                <a:solidFill>
                  <a:srgbClr val="9933FF"/>
                </a:solidFill>
              </a:rPr>
              <a:t>272bit</a:t>
            </a:r>
            <a:r>
              <a:rPr lang="zh-CN" altLang="en-US" sz="2400">
                <a:solidFill>
                  <a:srgbClr val="9933FF"/>
                </a:solidFill>
              </a:rPr>
              <a:t>；</a:t>
            </a:r>
          </a:p>
          <a:p>
            <a:pPr eaLnBrk="1" hangingPunct="1">
              <a:buFontTx/>
              <a:buNone/>
            </a:pPr>
            <a:r>
              <a:rPr lang="en-US" altLang="zh-CN" sz="2400">
                <a:solidFill>
                  <a:srgbClr val="9933FF"/>
                </a:solidFill>
              </a:rPr>
              <a:t>(d)</a:t>
            </a:r>
            <a:r>
              <a:rPr lang="zh-CN" altLang="en-US" sz="2400">
                <a:solidFill>
                  <a:srgbClr val="9933FF"/>
                </a:solidFill>
              </a:rPr>
              <a:t>分裂逼近多边形</a:t>
            </a:r>
            <a:r>
              <a:rPr lang="en-US" altLang="zh-CN" sz="2400">
                <a:solidFill>
                  <a:srgbClr val="9933FF"/>
                </a:solidFill>
              </a:rPr>
              <a:t>224bit</a:t>
            </a:r>
          </a:p>
        </p:txBody>
      </p:sp>
    </p:spTree>
    <p:extLst>
      <p:ext uri="{BB962C8B-B14F-4D97-AF65-F5344CB8AC3E}">
        <p14:creationId xmlns:p14="http://schemas.microsoft.com/office/powerpoint/2010/main" val="2270779338"/>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p:cNvSpPr>
          <p:nvPr>
            <p:ph type="body" idx="1"/>
          </p:nvPr>
        </p:nvSpPr>
        <p:spPr>
          <a:xfrm>
            <a:off x="468313" y="1268413"/>
            <a:ext cx="8229600" cy="2089150"/>
          </a:xfrm>
        </p:spPr>
        <p:txBody>
          <a:bodyPr/>
          <a:lstStyle/>
          <a:p>
            <a:pPr>
              <a:buFont typeface="Arial" panose="020B0604020202020204" pitchFamily="34" charset="0"/>
              <a:buNone/>
            </a:pPr>
            <a:r>
              <a:rPr lang="zh-CN" altLang="en-US" sz="2400" b="1"/>
              <a:t>技术分类</a:t>
            </a:r>
          </a:p>
          <a:p>
            <a:pPr>
              <a:buFont typeface="Arial" panose="020B0604020202020204" pitchFamily="34" charset="0"/>
              <a:buNone/>
            </a:pPr>
            <a:r>
              <a:rPr lang="en-US" altLang="zh-CN" sz="2400" b="1"/>
              <a:t>(1)</a:t>
            </a:r>
            <a:r>
              <a:rPr lang="zh-CN" altLang="en-US" sz="2400" b="1"/>
              <a:t>区域分解：将目标区域分解为一些简单单元</a:t>
            </a:r>
          </a:p>
          <a:p>
            <a:pPr>
              <a:buFont typeface="Arial" panose="020B0604020202020204" pitchFamily="34" charset="0"/>
              <a:buNone/>
            </a:pPr>
            <a:r>
              <a:rPr lang="en-US" altLang="zh-CN" sz="2400" b="1"/>
              <a:t>(2)</a:t>
            </a:r>
            <a:r>
              <a:rPr lang="zh-CN" altLang="en-US" sz="2400" b="1"/>
              <a:t>围绕区域：用几何基元填充来表达</a:t>
            </a:r>
          </a:p>
          <a:p>
            <a:pPr>
              <a:buFont typeface="Arial" panose="020B0604020202020204" pitchFamily="34" charset="0"/>
              <a:buNone/>
            </a:pPr>
            <a:r>
              <a:rPr lang="en-US" altLang="zh-CN" sz="2400" b="1"/>
              <a:t>(3)</a:t>
            </a:r>
            <a:r>
              <a:rPr lang="zh-CN" altLang="en-US" sz="2400" b="1"/>
              <a:t>内部特征：由区域内部像素获得的集合</a:t>
            </a:r>
          </a:p>
          <a:p>
            <a:pPr>
              <a:buFont typeface="Arial" panose="020B0604020202020204" pitchFamily="34" charset="0"/>
              <a:buNone/>
            </a:pPr>
            <a:endParaRPr lang="zh-CN" altLang="en-US" b="1"/>
          </a:p>
        </p:txBody>
      </p:sp>
      <p:sp>
        <p:nvSpPr>
          <p:cNvPr id="130052" name="Rectangle 4"/>
          <p:cNvSpPr>
            <a:spLocks noGrp="1" noChangeArrowheads="1"/>
          </p:cNvSpPr>
          <p:nvPr>
            <p:ph type="title"/>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FF0066"/>
              </a:buClr>
              <a:buFont typeface="Wingdings" panose="05000000000000000000" pitchFamily="2" charset="2"/>
              <a:buChar char="Ø"/>
            </a:pPr>
            <a:r>
              <a:rPr lang="zh-CN" altLang="en-US" sz="4000" b="1"/>
              <a:t>基于区域的表达</a:t>
            </a:r>
            <a:r>
              <a:rPr lang="zh-CN" altLang="en-US"/>
              <a:t>    </a:t>
            </a:r>
          </a:p>
        </p:txBody>
      </p:sp>
      <p:pic>
        <p:nvPicPr>
          <p:cNvPr id="130053" name="Picture 8" descr="130301"/>
          <p:cNvPicPr>
            <a:picLocks noChangeAspect="1" noChangeArrowheads="1"/>
          </p:cNvPicPr>
          <p:nvPr/>
        </p:nvPicPr>
        <p:blipFill>
          <a:blip r:embed="rId2" cstate="print">
            <a:extLst>
              <a:ext uri="{28A0092B-C50C-407E-A947-70E740481C1C}">
                <a14:useLocalDpi xmlns:a14="http://schemas.microsoft.com/office/drawing/2010/main" val="0"/>
              </a:ext>
            </a:extLst>
          </a:blip>
          <a:srcRect l="-1370" t="-3304" r="-1370" b="6607"/>
          <a:stretch>
            <a:fillRect/>
          </a:stretch>
        </p:blipFill>
        <p:spPr bwMode="auto">
          <a:xfrm>
            <a:off x="971550" y="3500438"/>
            <a:ext cx="6264275" cy="2443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089709"/>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title"/>
          </p:nvPr>
        </p:nvSpPr>
        <p:spPr/>
        <p:txBody>
          <a:bodyPr/>
          <a:lstStyle/>
          <a:p>
            <a:r>
              <a:rPr lang="zh-CN" altLang="en-US" sz="4000">
                <a:ea typeface="隶书" panose="02010509060101010101" pitchFamily="49" charset="-122"/>
              </a:rPr>
              <a:t>空间占有数组</a:t>
            </a:r>
          </a:p>
        </p:txBody>
      </p:sp>
      <p:sp>
        <p:nvSpPr>
          <p:cNvPr id="131075" name="Rectangle 3"/>
          <p:cNvSpPr>
            <a:spLocks noGrp="1"/>
          </p:cNvSpPr>
          <p:nvPr>
            <p:ph type="body" idx="1"/>
          </p:nvPr>
        </p:nvSpPr>
        <p:spPr>
          <a:xfrm>
            <a:off x="468313" y="1268413"/>
            <a:ext cx="8064500" cy="2447925"/>
          </a:xfrm>
        </p:spPr>
        <p:txBody>
          <a:bodyPr/>
          <a:lstStyle/>
          <a:p>
            <a:pPr>
              <a:lnSpc>
                <a:spcPct val="90000"/>
              </a:lnSpc>
            </a:pPr>
            <a:r>
              <a:rPr lang="zh-CN" altLang="en-US" sz="2400" b="1">
                <a:latin typeface="楷体_GB2312" pitchFamily="49" charset="-122"/>
              </a:rPr>
              <a:t>方便、简单，并且也很直观 </a:t>
            </a:r>
          </a:p>
          <a:p>
            <a:pPr>
              <a:lnSpc>
                <a:spcPct val="90000"/>
              </a:lnSpc>
            </a:pPr>
            <a:r>
              <a:rPr lang="zh-CN" altLang="en-US" sz="2400" b="1">
                <a:latin typeface="楷体_GB2312" pitchFamily="49" charset="-122"/>
              </a:rPr>
              <a:t>对图像</a:t>
            </a:r>
            <a:r>
              <a:rPr lang="en-US" altLang="zh-CN" sz="2400" b="1">
                <a:latin typeface="楷体_GB2312" pitchFamily="49" charset="-122"/>
              </a:rPr>
              <a:t>f(x,y)</a:t>
            </a:r>
            <a:r>
              <a:rPr lang="zh-CN" altLang="en-US" sz="2400" b="1">
                <a:latin typeface="楷体_GB2312" pitchFamily="49" charset="-122"/>
              </a:rPr>
              <a:t>中任意一点</a:t>
            </a:r>
            <a:r>
              <a:rPr lang="en-US" altLang="zh-CN" sz="2400" b="1">
                <a:latin typeface="楷体_GB2312" pitchFamily="49" charset="-122"/>
              </a:rPr>
              <a:t>(x,y)</a:t>
            </a:r>
            <a:r>
              <a:rPr lang="zh-CN" altLang="en-US" sz="2400" b="1">
                <a:latin typeface="楷体_GB2312" pitchFamily="49" charset="-122"/>
              </a:rPr>
              <a:t>，如果它在给定的区域内，就取</a:t>
            </a:r>
            <a:r>
              <a:rPr lang="en-US" altLang="zh-CN" sz="2400" b="1">
                <a:latin typeface="楷体_GB2312" pitchFamily="49" charset="-122"/>
              </a:rPr>
              <a:t>f(x,y)</a:t>
            </a:r>
            <a:r>
              <a:rPr lang="zh-CN" altLang="en-US" sz="2400" b="1">
                <a:latin typeface="楷体_GB2312" pitchFamily="49" charset="-122"/>
              </a:rPr>
              <a:t>为</a:t>
            </a:r>
            <a:r>
              <a:rPr lang="en-US" altLang="zh-CN" sz="2400" b="1">
                <a:latin typeface="楷体_GB2312" pitchFamily="49" charset="-122"/>
              </a:rPr>
              <a:t>1</a:t>
            </a:r>
            <a:r>
              <a:rPr lang="zh-CN" altLang="en-US" sz="2400" b="1">
                <a:latin typeface="楷体_GB2312" pitchFamily="49" charset="-122"/>
              </a:rPr>
              <a:t>，否则就取</a:t>
            </a:r>
            <a:r>
              <a:rPr lang="en-US" altLang="zh-CN" sz="2400" b="1">
                <a:latin typeface="楷体_GB2312" pitchFamily="49" charset="-122"/>
              </a:rPr>
              <a:t>f(x,y)</a:t>
            </a:r>
            <a:r>
              <a:rPr lang="zh-CN" altLang="en-US" sz="2400" b="1">
                <a:latin typeface="楷体_GB2312" pitchFamily="49" charset="-122"/>
              </a:rPr>
              <a:t>为</a:t>
            </a:r>
            <a:r>
              <a:rPr lang="en-US" altLang="zh-CN" sz="2400" b="1">
                <a:latin typeface="楷体_GB2312" pitchFamily="49" charset="-122"/>
              </a:rPr>
              <a:t>0 </a:t>
            </a:r>
          </a:p>
          <a:p>
            <a:pPr>
              <a:lnSpc>
                <a:spcPct val="90000"/>
              </a:lnSpc>
            </a:pPr>
            <a:r>
              <a:rPr lang="zh-CN" altLang="en-US" sz="2400" b="1">
                <a:latin typeface="楷体_GB2312" pitchFamily="49" charset="-122"/>
              </a:rPr>
              <a:t>所有</a:t>
            </a:r>
            <a:r>
              <a:rPr lang="en-US" altLang="zh-CN" sz="2400" b="1">
                <a:latin typeface="楷体_GB2312" pitchFamily="49" charset="-122"/>
              </a:rPr>
              <a:t>f(x,y)</a:t>
            </a:r>
            <a:r>
              <a:rPr lang="zh-CN" altLang="en-US" sz="2400" b="1">
                <a:latin typeface="楷体_GB2312" pitchFamily="49" charset="-122"/>
              </a:rPr>
              <a:t>为</a:t>
            </a:r>
            <a:r>
              <a:rPr lang="en-US" altLang="zh-CN" sz="2400" b="1">
                <a:latin typeface="楷体_GB2312" pitchFamily="49" charset="-122"/>
              </a:rPr>
              <a:t>1</a:t>
            </a:r>
            <a:r>
              <a:rPr lang="zh-CN" altLang="en-US" sz="2400" b="1">
                <a:latin typeface="楷体_GB2312" pitchFamily="49" charset="-122"/>
              </a:rPr>
              <a:t>的点组成的集合就代表了所要表示的区域。</a:t>
            </a:r>
          </a:p>
          <a:p>
            <a:pPr>
              <a:lnSpc>
                <a:spcPct val="90000"/>
              </a:lnSpc>
            </a:pPr>
            <a:r>
              <a:rPr lang="zh-CN" altLang="en-US" sz="2400" b="1">
                <a:latin typeface="楷体_GB2312" pitchFamily="49" charset="-122"/>
              </a:rPr>
              <a:t>是一种逐点表达的方法，需占用较大的空间。区域的面积越大，表示这个区域所需的比特数就越大。</a:t>
            </a:r>
          </a:p>
        </p:txBody>
      </p:sp>
      <p:pic>
        <p:nvPicPr>
          <p:cNvPr id="131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860800"/>
            <a:ext cx="84772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43489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四叉树</a:t>
            </a:r>
          </a:p>
        </p:txBody>
      </p:sp>
      <p:sp>
        <p:nvSpPr>
          <p:cNvPr id="132099" name="Rectangle 3"/>
          <p:cNvSpPr>
            <a:spLocks noGrp="1"/>
          </p:cNvSpPr>
          <p:nvPr>
            <p:ph type="body" idx="1"/>
          </p:nvPr>
        </p:nvSpPr>
        <p:spPr>
          <a:xfrm>
            <a:off x="468313" y="1052513"/>
            <a:ext cx="8229600" cy="2089150"/>
          </a:xfrm>
        </p:spPr>
        <p:txBody>
          <a:bodyPr>
            <a:normAutofit lnSpcReduction="10000"/>
          </a:bodyPr>
          <a:lstStyle/>
          <a:p>
            <a:pPr>
              <a:lnSpc>
                <a:spcPct val="90000"/>
              </a:lnSpc>
              <a:buFont typeface="Arial" panose="020B0604020202020204" pitchFamily="34" charset="0"/>
              <a:buNone/>
            </a:pPr>
            <a:r>
              <a:rPr lang="zh-CN" altLang="en-US" sz="2400" b="1"/>
              <a:t>基本思路： 分层分解图像</a:t>
            </a:r>
          </a:p>
          <a:p>
            <a:pPr>
              <a:lnSpc>
                <a:spcPct val="90000"/>
              </a:lnSpc>
              <a:buFont typeface="Arial" panose="020B0604020202020204" pitchFamily="34" charset="0"/>
              <a:buNone/>
            </a:pPr>
            <a:r>
              <a:rPr lang="zh-CN" altLang="en-US" sz="2400" b="1"/>
              <a:t>利用金字塔式的数据结构</a:t>
            </a:r>
          </a:p>
          <a:p>
            <a:pPr>
              <a:lnSpc>
                <a:spcPct val="90000"/>
              </a:lnSpc>
              <a:buFont typeface="Arial" panose="020B0604020202020204" pitchFamily="34" charset="0"/>
              <a:buNone/>
            </a:pPr>
            <a:r>
              <a:rPr lang="zh-CN" altLang="en-US" sz="2400" b="1"/>
              <a:t>四叉树表达法：每次将图像一分为四， 编码方式与 金字塔相同。</a:t>
            </a:r>
          </a:p>
          <a:p>
            <a:pPr>
              <a:lnSpc>
                <a:spcPct val="90000"/>
              </a:lnSpc>
              <a:buFont typeface="Arial" panose="020B0604020202020204" pitchFamily="34" charset="0"/>
              <a:buNone/>
            </a:pPr>
            <a:r>
              <a:rPr lang="zh-CN" altLang="en-US" sz="2400" b="1"/>
              <a:t>树结构 </a:t>
            </a:r>
            <a:r>
              <a:rPr lang="en-US" altLang="zh-CN" sz="2400" b="1"/>
              <a:t>T = {</a:t>
            </a:r>
            <a:r>
              <a:rPr lang="zh-CN" altLang="en-US" sz="2400" b="1"/>
              <a:t>节点集</a:t>
            </a:r>
            <a:r>
              <a:rPr lang="en-US" altLang="zh-CN" sz="2400" b="1"/>
              <a:t>, </a:t>
            </a:r>
            <a:r>
              <a:rPr lang="zh-CN" altLang="en-US" sz="2400" b="1"/>
              <a:t>弧集</a:t>
            </a:r>
            <a:r>
              <a:rPr lang="en-US" altLang="zh-CN" sz="2400" b="1"/>
              <a:t>}</a:t>
            </a:r>
            <a:endParaRPr lang="zh-CN" altLang="en-US" sz="2400" b="1"/>
          </a:p>
        </p:txBody>
      </p:sp>
      <p:pic>
        <p:nvPicPr>
          <p:cNvPr id="132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141663"/>
            <a:ext cx="5040312" cy="287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7765348"/>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四叉树</a:t>
            </a:r>
          </a:p>
        </p:txBody>
      </p:sp>
      <p:graphicFrame>
        <p:nvGraphicFramePr>
          <p:cNvPr id="133126" name="Object 6"/>
          <p:cNvGraphicFramePr>
            <a:graphicFrameLocks noChangeAspect="1"/>
          </p:cNvGraphicFramePr>
          <p:nvPr/>
        </p:nvGraphicFramePr>
        <p:xfrm>
          <a:off x="611188" y="4221163"/>
          <a:ext cx="8086725" cy="1662112"/>
        </p:xfrm>
        <a:graphic>
          <a:graphicData uri="http://schemas.openxmlformats.org/presentationml/2006/ole">
            <mc:AlternateContent xmlns:mc="http://schemas.openxmlformats.org/markup-compatibility/2006">
              <mc:Choice xmlns:v="urn:schemas-microsoft-com:vml" Requires="v">
                <p:oleObj spid="_x0000_s13328" name="Microsoft Drawing" r:id="rId3" imgW="4905375" imgH="942975" progId="MSDraw">
                  <p:embed/>
                </p:oleObj>
              </mc:Choice>
              <mc:Fallback>
                <p:oleObj name="Microsoft Drawing" r:id="rId3" imgW="4905375" imgH="942975" progId="MSDraw">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3818" r="-734" b="-3818"/>
                      <a:stretch>
                        <a:fillRect/>
                      </a:stretch>
                    </p:blipFill>
                    <p:spPr bwMode="auto">
                      <a:xfrm>
                        <a:off x="611188" y="4221163"/>
                        <a:ext cx="8086725" cy="1662112"/>
                      </a:xfrm>
                      <a:prstGeom prst="rect">
                        <a:avLst/>
                      </a:prstGeom>
                      <a:solidFill>
                        <a:schemeClr val="bg1"/>
                      </a:solidFill>
                    </p:spPr>
                  </p:pic>
                </p:oleObj>
              </mc:Fallback>
            </mc:AlternateContent>
          </a:graphicData>
        </a:graphic>
      </p:graphicFrame>
      <p:sp>
        <p:nvSpPr>
          <p:cNvPr id="133127" name="Rectangle 7"/>
          <p:cNvSpPr>
            <a:spLocks noChangeArrowheads="1"/>
          </p:cNvSpPr>
          <p:nvPr/>
        </p:nvSpPr>
        <p:spPr bwMode="auto">
          <a:xfrm>
            <a:off x="323850" y="1196975"/>
            <a:ext cx="8569325"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400">
                <a:solidFill>
                  <a:schemeClr val="tx1"/>
                </a:solidFill>
              </a:rPr>
              <a:t>所有的结点可分成</a:t>
            </a:r>
            <a:r>
              <a:rPr lang="en-US" altLang="zh-CN" sz="2400">
                <a:solidFill>
                  <a:schemeClr val="tx1"/>
                </a:solidFill>
              </a:rPr>
              <a:t>3</a:t>
            </a:r>
            <a:r>
              <a:rPr lang="zh-CN" altLang="en-US" sz="2400">
                <a:solidFill>
                  <a:schemeClr val="tx1"/>
                </a:solidFill>
              </a:rPr>
              <a:t>类：①目标结点②背景结点③混合结点</a:t>
            </a:r>
          </a:p>
          <a:p>
            <a:pPr eaLnBrk="1" hangingPunct="1"/>
            <a:r>
              <a:rPr lang="zh-CN" altLang="en-US" sz="2400">
                <a:solidFill>
                  <a:schemeClr val="tx1"/>
                </a:solidFill>
              </a:rPr>
              <a:t>树根对应整幅图，而树叶对应各单个像素或具有相同特性的像素组成的方阵 </a:t>
            </a:r>
          </a:p>
          <a:p>
            <a:pPr eaLnBrk="1" hangingPunct="1"/>
            <a:r>
              <a:rPr lang="zh-CN" altLang="en-US" sz="2400">
                <a:solidFill>
                  <a:schemeClr val="tx1"/>
                </a:solidFill>
              </a:rPr>
              <a:t>表达优点：常用于“粗略信息优先”显示</a:t>
            </a:r>
          </a:p>
          <a:p>
            <a:pPr eaLnBrk="1" hangingPunct="1"/>
            <a:endParaRPr lang="zh-CN" altLang="en-US" sz="2400">
              <a:solidFill>
                <a:schemeClr val="tx1"/>
              </a:solidFill>
            </a:endParaRPr>
          </a:p>
          <a:p>
            <a:pPr eaLnBrk="1" hangingPunct="1"/>
            <a:r>
              <a:rPr lang="zh-CN" altLang="en-US" sz="2400">
                <a:solidFill>
                  <a:schemeClr val="tx1"/>
                </a:solidFill>
              </a:rPr>
              <a:t>结点数目上限 </a:t>
            </a:r>
          </a:p>
        </p:txBody>
      </p:sp>
      <p:pic>
        <p:nvPicPr>
          <p:cNvPr id="133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997200"/>
            <a:ext cx="3228975" cy="849313"/>
          </a:xfrm>
          <a:prstGeom prst="rect">
            <a:avLst/>
          </a:prstGeom>
          <a:noFill/>
          <a:ln w="38100" cmpd="dbl">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011032"/>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围绕区域</a:t>
            </a:r>
          </a:p>
        </p:txBody>
      </p:sp>
      <p:sp>
        <p:nvSpPr>
          <p:cNvPr id="135172" name="Rectangle 4"/>
          <p:cNvSpPr>
            <a:spLocks noChangeArrowheads="1"/>
          </p:cNvSpPr>
          <p:nvPr/>
        </p:nvSpPr>
        <p:spPr bwMode="auto">
          <a:xfrm>
            <a:off x="539750" y="1196975"/>
            <a:ext cx="8280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ct val="120000"/>
              </a:lnSpc>
              <a:spcBef>
                <a:spcPct val="50000"/>
              </a:spcBef>
              <a:buFontTx/>
              <a:buNone/>
            </a:pPr>
            <a:r>
              <a:rPr lang="en-US" altLang="zh-CN" sz="2400">
                <a:solidFill>
                  <a:schemeClr val="tx1"/>
                </a:solidFill>
              </a:rPr>
              <a:t>(1)</a:t>
            </a:r>
            <a:r>
              <a:rPr lang="zh-CN" altLang="en-US" sz="2400">
                <a:solidFill>
                  <a:schemeClr val="tx1"/>
                </a:solidFill>
              </a:rPr>
              <a:t>外接盒：是包含目标区域的最小长方形，目标旋转时改变</a:t>
            </a:r>
          </a:p>
          <a:p>
            <a:pPr eaLnBrk="1" hangingPunct="1">
              <a:lnSpc>
                <a:spcPct val="120000"/>
              </a:lnSpc>
              <a:spcBef>
                <a:spcPct val="50000"/>
              </a:spcBef>
              <a:buFontTx/>
              <a:buNone/>
            </a:pPr>
            <a:r>
              <a:rPr lang="en-US" altLang="zh-CN" sz="2400">
                <a:solidFill>
                  <a:schemeClr val="tx1"/>
                </a:solidFill>
              </a:rPr>
              <a:t>(2)</a:t>
            </a:r>
            <a:r>
              <a:rPr lang="zh-CN" altLang="en-US" sz="2400">
                <a:solidFill>
                  <a:schemeClr val="tx1"/>
                </a:solidFill>
              </a:rPr>
              <a:t>最小包围长方形：也称围盒。它定义为包含	目标区域的（可朝向任何方向）最小长方形</a:t>
            </a:r>
          </a:p>
          <a:p>
            <a:pPr eaLnBrk="1" hangingPunct="1">
              <a:lnSpc>
                <a:spcPct val="120000"/>
              </a:lnSpc>
              <a:spcBef>
                <a:spcPct val="50000"/>
              </a:spcBef>
              <a:buFontTx/>
              <a:buNone/>
            </a:pPr>
            <a:r>
              <a:rPr lang="en-US" altLang="zh-CN" sz="2400">
                <a:solidFill>
                  <a:schemeClr val="tx1"/>
                </a:solidFill>
              </a:rPr>
              <a:t>(3)</a:t>
            </a:r>
            <a:r>
              <a:rPr lang="zh-CN" altLang="en-US" sz="2400">
                <a:solidFill>
                  <a:schemeClr val="tx1"/>
                </a:solidFill>
              </a:rPr>
              <a:t>凸包：包含目标区域的最小凸多边形</a:t>
            </a:r>
          </a:p>
        </p:txBody>
      </p:sp>
      <p:graphicFrame>
        <p:nvGraphicFramePr>
          <p:cNvPr id="135173" name="Object 6"/>
          <p:cNvGraphicFramePr>
            <a:graphicFrameLocks noChangeAspect="1"/>
          </p:cNvGraphicFramePr>
          <p:nvPr/>
        </p:nvGraphicFramePr>
        <p:xfrm>
          <a:off x="1476375" y="3862388"/>
          <a:ext cx="1657350" cy="1681162"/>
        </p:xfrm>
        <a:graphic>
          <a:graphicData uri="http://schemas.openxmlformats.org/presentationml/2006/ole">
            <mc:AlternateContent xmlns:mc="http://schemas.openxmlformats.org/markup-compatibility/2006">
              <mc:Choice xmlns:v="urn:schemas-microsoft-com:vml" Requires="v">
                <p:oleObj spid="_x0000_s14380" name="Microsoft Drawing" r:id="rId3" imgW="1589088" imgH="1319213" progId="MSDraw">
                  <p:embed/>
                </p:oleObj>
              </mc:Choice>
              <mc:Fallback>
                <p:oleObj name="Microsoft Drawing" r:id="rId3" imgW="1589088" imgH="1319213" progId="MSDraw">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266" t="-13644" r="-2266" b="-13644"/>
                      <a:stretch>
                        <a:fillRect/>
                      </a:stretch>
                    </p:blipFill>
                    <p:spPr bwMode="auto">
                      <a:xfrm>
                        <a:off x="1476375" y="3862388"/>
                        <a:ext cx="1657350" cy="1681162"/>
                      </a:xfrm>
                      <a:prstGeom prst="rect">
                        <a:avLst/>
                      </a:prstGeom>
                      <a:solidFill>
                        <a:schemeClr val="bg1"/>
                      </a:solidFill>
                    </p:spPr>
                  </p:pic>
                </p:oleObj>
              </mc:Fallback>
            </mc:AlternateContent>
          </a:graphicData>
        </a:graphic>
      </p:graphicFrame>
      <p:graphicFrame>
        <p:nvGraphicFramePr>
          <p:cNvPr id="135174" name="Object 8"/>
          <p:cNvGraphicFramePr>
            <a:graphicFrameLocks noChangeAspect="1"/>
          </p:cNvGraphicFramePr>
          <p:nvPr/>
        </p:nvGraphicFramePr>
        <p:xfrm>
          <a:off x="3492500" y="3789363"/>
          <a:ext cx="1778000" cy="1778000"/>
        </p:xfrm>
        <a:graphic>
          <a:graphicData uri="http://schemas.openxmlformats.org/presentationml/2006/ole">
            <mc:AlternateContent xmlns:mc="http://schemas.openxmlformats.org/markup-compatibility/2006">
              <mc:Choice xmlns:v="urn:schemas-microsoft-com:vml" Requires="v">
                <p:oleObj spid="_x0000_s14381" name="Microsoft Drawing" r:id="rId5" imgW="1778000" imgH="1778000" progId="MSDraw">
                  <p:embed/>
                </p:oleObj>
              </mc:Choice>
              <mc:Fallback>
                <p:oleObj name="Microsoft Drawing" r:id="rId5" imgW="1778000" imgH="1778000" progId="MSDraw">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b="-203"/>
                      <a:stretch>
                        <a:fillRect/>
                      </a:stretch>
                    </p:blipFill>
                    <p:spPr bwMode="auto">
                      <a:xfrm>
                        <a:off x="3492500" y="3789363"/>
                        <a:ext cx="1778000" cy="1778000"/>
                      </a:xfrm>
                      <a:prstGeom prst="rect">
                        <a:avLst/>
                      </a:prstGeom>
                      <a:solidFill>
                        <a:schemeClr val="bg1"/>
                      </a:solidFill>
                    </p:spPr>
                  </p:pic>
                </p:oleObj>
              </mc:Fallback>
            </mc:AlternateContent>
          </a:graphicData>
        </a:graphic>
      </p:graphicFrame>
      <p:graphicFrame>
        <p:nvGraphicFramePr>
          <p:cNvPr id="135175" name="Object 10"/>
          <p:cNvGraphicFramePr>
            <a:graphicFrameLocks noChangeAspect="1"/>
          </p:cNvGraphicFramePr>
          <p:nvPr/>
        </p:nvGraphicFramePr>
        <p:xfrm>
          <a:off x="5581650" y="3789363"/>
          <a:ext cx="1778000" cy="1778000"/>
        </p:xfrm>
        <a:graphic>
          <a:graphicData uri="http://schemas.openxmlformats.org/presentationml/2006/ole">
            <mc:AlternateContent xmlns:mc="http://schemas.openxmlformats.org/markup-compatibility/2006">
              <mc:Choice xmlns:v="urn:schemas-microsoft-com:vml" Requires="v">
                <p:oleObj spid="_x0000_s14382" name="Microsoft Drawing" r:id="rId7" imgW="1778000" imgH="1778000" progId="MSDraw">
                  <p:embed/>
                </p:oleObj>
              </mc:Choice>
              <mc:Fallback>
                <p:oleObj name="Microsoft Drawing" r:id="rId7" imgW="1778000" imgH="1778000" progId="MSDraw">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b="-203"/>
                      <a:stretch>
                        <a:fillRect/>
                      </a:stretch>
                    </p:blipFill>
                    <p:spPr bwMode="auto">
                      <a:xfrm>
                        <a:off x="5581650" y="3789363"/>
                        <a:ext cx="1778000" cy="1778000"/>
                      </a:xfrm>
                      <a:prstGeom prst="rect">
                        <a:avLst/>
                      </a:prstGeom>
                      <a:solidFill>
                        <a:schemeClr val="bg1"/>
                      </a:solidFill>
                    </p:spPr>
                  </p:pic>
                </p:oleObj>
              </mc:Fallback>
            </mc:AlternateContent>
          </a:graphicData>
        </a:graphic>
      </p:graphicFrame>
      <p:sp>
        <p:nvSpPr>
          <p:cNvPr id="135176" name="Text Box 8"/>
          <p:cNvSpPr txBox="1">
            <a:spLocks noChangeArrowheads="1"/>
          </p:cNvSpPr>
          <p:nvPr/>
        </p:nvSpPr>
        <p:spPr bwMode="auto">
          <a:xfrm>
            <a:off x="2195513" y="5734050"/>
            <a:ext cx="46085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t>对同一个区域的三种围绕区域表达技术</a:t>
            </a:r>
          </a:p>
        </p:txBody>
      </p:sp>
      <p:sp>
        <p:nvSpPr>
          <p:cNvPr id="135177" name="AutoShape 9"/>
          <p:cNvSpPr>
            <a:spLocks noChangeArrowheads="1"/>
          </p:cNvSpPr>
          <p:nvPr/>
        </p:nvSpPr>
        <p:spPr bwMode="auto">
          <a:xfrm>
            <a:off x="7164388" y="3860800"/>
            <a:ext cx="1008062" cy="576263"/>
          </a:xfrm>
          <a:prstGeom prst="wedgeRoundRectCallout">
            <a:avLst>
              <a:gd name="adj1" fmla="val -43750"/>
              <a:gd name="adj2" fmla="val 70000"/>
              <a:gd name="adj3" fmla="val 16667"/>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algn="ctr" eaLnBrk="1" hangingPunct="1">
              <a:buFontTx/>
              <a:buNone/>
            </a:pPr>
            <a:r>
              <a:rPr lang="zh-CN" altLang="en-US"/>
              <a:t>精准</a:t>
            </a:r>
          </a:p>
        </p:txBody>
      </p:sp>
    </p:spTree>
    <p:extLst>
      <p:ext uri="{BB962C8B-B14F-4D97-AF65-F5344CB8AC3E}">
        <p14:creationId xmlns:p14="http://schemas.microsoft.com/office/powerpoint/2010/main" val="174150299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5177"/>
                                        </p:tgtEl>
                                        <p:attrNameLst>
                                          <p:attrName>style.visibility</p:attrName>
                                        </p:attrNameLst>
                                      </p:cBhvr>
                                      <p:to>
                                        <p:strVal val="visible"/>
                                      </p:to>
                                    </p:set>
                                    <p:animEffect transition="in" filter="diamond(in)">
                                      <p:cBhvr>
                                        <p:cTn id="7" dur="2000"/>
                                        <p:tgtEl>
                                          <p:spTgt spid="135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骨架</a:t>
            </a:r>
          </a:p>
        </p:txBody>
      </p:sp>
      <p:sp>
        <p:nvSpPr>
          <p:cNvPr id="138246" name="Text Box 6"/>
          <p:cNvSpPr txBox="1">
            <a:spLocks noChangeArrowheads="1"/>
          </p:cNvSpPr>
          <p:nvPr/>
        </p:nvSpPr>
        <p:spPr bwMode="auto">
          <a:xfrm>
            <a:off x="755650" y="1341438"/>
            <a:ext cx="80645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Clr>
                <a:srgbClr val="FF0066"/>
              </a:buClr>
              <a:buFont typeface="Wingdings" panose="05000000000000000000" pitchFamily="2" charset="2"/>
              <a:buChar char="ü"/>
            </a:pPr>
            <a:r>
              <a:rPr lang="zh-CN" altLang="en-US" sz="2400" b="1">
                <a:solidFill>
                  <a:schemeClr val="hlink"/>
                </a:solidFill>
                <a:latin typeface="Times New Roman" panose="02020603050405020304" pitchFamily="18" charset="0"/>
                <a:ea typeface="宋体" panose="02010600030101010101" pitchFamily="2" charset="-122"/>
              </a:rPr>
              <a:t>骨架的定义和特点 </a:t>
            </a:r>
            <a:r>
              <a:rPr lang="en-US" altLang="zh-CN" sz="2400" b="1">
                <a:solidFill>
                  <a:schemeClr val="hlink"/>
                </a:solidFill>
                <a:latin typeface="Times New Roman" panose="02020603050405020304" pitchFamily="18" charset="0"/>
                <a:ea typeface="宋体" panose="02010600030101010101" pitchFamily="2" charset="-122"/>
              </a:rPr>
              <a:t>——</a:t>
            </a:r>
            <a:r>
              <a:rPr lang="zh-CN" altLang="en-US" sz="2400" b="1">
                <a:solidFill>
                  <a:schemeClr val="hlink"/>
                </a:solidFill>
                <a:latin typeface="Times New Roman" panose="02020603050405020304" pitchFamily="18" charset="0"/>
                <a:ea typeface="宋体" panose="02010600030101010101" pitchFamily="2" charset="-122"/>
              </a:rPr>
              <a:t>具有边界</a:t>
            </a:r>
            <a:r>
              <a:rPr lang="en-US" altLang="zh-CN" sz="2400" b="1">
                <a:solidFill>
                  <a:schemeClr val="hlink"/>
                </a:solidFill>
                <a:latin typeface="Times New Roman" panose="02020603050405020304" pitchFamily="18" charset="0"/>
                <a:ea typeface="宋体" panose="02010600030101010101" pitchFamily="2" charset="-122"/>
              </a:rPr>
              <a:t>B</a:t>
            </a:r>
            <a:r>
              <a:rPr lang="zh-CN" altLang="en-US" sz="2400" b="1">
                <a:solidFill>
                  <a:schemeClr val="hlink"/>
                </a:solidFill>
                <a:latin typeface="Times New Roman" panose="02020603050405020304" pitchFamily="18" charset="0"/>
                <a:ea typeface="宋体" panose="02010600030101010101" pitchFamily="2" charset="-122"/>
              </a:rPr>
              <a:t>的区域</a:t>
            </a:r>
            <a:r>
              <a:rPr lang="en-US" altLang="zh-CN" sz="2400" b="1">
                <a:solidFill>
                  <a:schemeClr val="hlink"/>
                </a:solidFill>
                <a:latin typeface="Times New Roman" panose="02020603050405020304" pitchFamily="18" charset="0"/>
                <a:ea typeface="宋体" panose="02010600030101010101" pitchFamily="2" charset="-122"/>
              </a:rPr>
              <a:t>R</a:t>
            </a:r>
            <a:r>
              <a:rPr lang="zh-CN" altLang="en-US" sz="2400" b="1">
                <a:solidFill>
                  <a:schemeClr val="hlink"/>
                </a:solidFill>
                <a:latin typeface="Times New Roman" panose="02020603050405020304" pitchFamily="18" charset="0"/>
                <a:ea typeface="宋体" panose="02010600030101010101" pitchFamily="2" charset="-122"/>
              </a:rPr>
              <a:t>的中轴变换           </a:t>
            </a:r>
            <a:r>
              <a:rPr lang="en-US" altLang="zh-CN" sz="2400" b="1">
                <a:solidFill>
                  <a:schemeClr val="hlink"/>
                </a:solidFill>
                <a:latin typeface="Times New Roman" panose="02020603050405020304" pitchFamily="18" charset="0"/>
                <a:ea typeface="宋体" panose="02010600030101010101" pitchFamily="2" charset="-122"/>
              </a:rPr>
              <a:t>               </a:t>
            </a:r>
          </a:p>
        </p:txBody>
      </p:sp>
      <p:sp>
        <p:nvSpPr>
          <p:cNvPr id="138247" name="Text Box 7"/>
          <p:cNvSpPr txBox="1">
            <a:spLocks noChangeArrowheads="1"/>
          </p:cNvSpPr>
          <p:nvPr/>
        </p:nvSpPr>
        <p:spPr bwMode="auto">
          <a:xfrm>
            <a:off x="1908175" y="3538538"/>
            <a:ext cx="39592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FontTx/>
              <a:buNone/>
            </a:pPr>
            <a:r>
              <a:rPr lang="zh-CN" altLang="en-US" sz="2400" b="1">
                <a:solidFill>
                  <a:schemeClr val="tx1"/>
                </a:solidFill>
                <a:latin typeface="Times New Roman" panose="02020603050405020304" pitchFamily="18" charset="0"/>
                <a:ea typeface="宋体" panose="02010600030101010101" pitchFamily="2" charset="-122"/>
              </a:rPr>
              <a:t>骨架点的确定      </a:t>
            </a:r>
          </a:p>
          <a:p>
            <a:pPr>
              <a:lnSpc>
                <a:spcPts val="1000"/>
              </a:lnSpc>
              <a:spcBef>
                <a:spcPct val="0"/>
              </a:spcBef>
              <a:buFontTx/>
              <a:buNone/>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3638"/>
              </a:lnSpc>
              <a:spcBef>
                <a:spcPct val="0"/>
              </a:spcBef>
            </a:pPr>
            <a:r>
              <a:rPr lang="en-US" altLang="zh-CN" sz="2400" b="1">
                <a:solidFill>
                  <a:schemeClr val="tx1"/>
                </a:solidFill>
                <a:latin typeface="Times New Roman" panose="02020603050405020304" pitchFamily="18" charset="0"/>
                <a:ea typeface="宋体" panose="02010600030101010101" pitchFamily="2" charset="-122"/>
              </a:rPr>
              <a:t>        </a:t>
            </a:r>
            <a:r>
              <a:rPr lang="zh-CN" altLang="en-US" sz="2400" b="1">
                <a:solidFill>
                  <a:schemeClr val="tx1"/>
                </a:solidFill>
                <a:latin typeface="Times New Roman" panose="02020603050405020304" pitchFamily="18" charset="0"/>
                <a:ea typeface="宋体" panose="02010600030101010101" pitchFamily="2" charset="-122"/>
              </a:rPr>
              <a:t>区域 </a:t>
            </a:r>
            <a:r>
              <a:rPr lang="en-US" altLang="zh-CN" sz="2400" b="1" i="1">
                <a:solidFill>
                  <a:schemeClr val="tx1"/>
                </a:solidFill>
                <a:latin typeface="Times New Roman" panose="02020603050405020304" pitchFamily="18" charset="0"/>
                <a:ea typeface="宋体" panose="02010600030101010101" pitchFamily="2" charset="-122"/>
              </a:rPr>
              <a:t>R </a:t>
            </a:r>
          </a:p>
          <a:p>
            <a:pPr>
              <a:lnSpc>
                <a:spcPts val="3638"/>
              </a:lnSpc>
              <a:spcBef>
                <a:spcPct val="0"/>
              </a:spcBef>
            </a:pPr>
            <a:r>
              <a:rPr lang="zh-CN" altLang="en-US" sz="2400" b="1">
                <a:solidFill>
                  <a:schemeClr val="tx1"/>
                </a:solidFill>
                <a:latin typeface="Times New Roman" panose="02020603050405020304" pitchFamily="18" charset="0"/>
                <a:ea typeface="宋体" panose="02010600030101010101" pitchFamily="2" charset="-122"/>
              </a:rPr>
              <a:t>        轮廓 </a:t>
            </a:r>
            <a:r>
              <a:rPr lang="en-US" altLang="zh-CN" sz="2400" b="1">
                <a:solidFill>
                  <a:schemeClr val="tx1"/>
                </a:solidFill>
                <a:latin typeface="Times New Roman" panose="02020603050405020304" pitchFamily="18" charset="0"/>
                <a:ea typeface="宋体" panose="02010600030101010101" pitchFamily="2" charset="-122"/>
              </a:rPr>
              <a:t>B</a:t>
            </a:r>
          </a:p>
          <a:p>
            <a:pPr>
              <a:lnSpc>
                <a:spcPts val="3638"/>
              </a:lnSpc>
              <a:spcBef>
                <a:spcPct val="0"/>
              </a:spcBef>
            </a:pPr>
            <a:r>
              <a:rPr lang="zh-CN" altLang="en-US" sz="2400" b="1">
                <a:solidFill>
                  <a:schemeClr val="tx1"/>
                </a:solidFill>
                <a:latin typeface="Times New Roman" panose="02020603050405020304" pitchFamily="18" charset="0"/>
                <a:ea typeface="宋体" panose="02010600030101010101" pitchFamily="2" charset="-122"/>
              </a:rPr>
              <a:t>        骨架点 </a:t>
            </a:r>
            <a:r>
              <a:rPr lang="en-US" altLang="zh-CN" sz="2400" b="1">
                <a:solidFill>
                  <a:schemeClr val="tx1"/>
                </a:solidFill>
                <a:latin typeface="Times New Roman" panose="02020603050405020304" pitchFamily="18" charset="0"/>
                <a:ea typeface="宋体" panose="02010600030101010101" pitchFamily="2" charset="-122"/>
              </a:rPr>
              <a:t>p</a:t>
            </a:r>
          </a:p>
        </p:txBody>
      </p:sp>
      <p:sp>
        <p:nvSpPr>
          <p:cNvPr id="138249" name="Text Box 9"/>
          <p:cNvSpPr txBox="1">
            <a:spLocks noChangeArrowheads="1"/>
          </p:cNvSpPr>
          <p:nvPr/>
        </p:nvSpPr>
        <p:spPr bwMode="auto">
          <a:xfrm>
            <a:off x="993775" y="1808163"/>
            <a:ext cx="7539038" cy="153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tabLst>
                <a:tab pos="914400" algn="l"/>
                <a:tab pos="2044700" algn="l"/>
              </a:tabLst>
              <a:defRPr sz="2800" b="1">
                <a:solidFill>
                  <a:srgbClr val="6600FF"/>
                </a:solidFill>
                <a:latin typeface="Arial" panose="020B0604020202020204" pitchFamily="34" charset="0"/>
                <a:ea typeface="楷体_GB2312" pitchFamily="49" charset="-122"/>
              </a:defRPr>
            </a:lvl1pPr>
            <a:lvl2pPr eaLnBrk="0" hangingPunct="0">
              <a:tabLst>
                <a:tab pos="914400" algn="l"/>
                <a:tab pos="2044700" algn="l"/>
              </a:tabLst>
              <a:defRPr sz="2800" b="1">
                <a:solidFill>
                  <a:srgbClr val="6600FF"/>
                </a:solidFill>
                <a:latin typeface="Arial" panose="020B0604020202020204" pitchFamily="34" charset="0"/>
                <a:ea typeface="楷体_GB2312" pitchFamily="49" charset="-122"/>
              </a:defRPr>
            </a:lvl2pPr>
            <a:lvl3pPr eaLnBrk="0" hangingPunct="0">
              <a:tabLst>
                <a:tab pos="914400" algn="l"/>
                <a:tab pos="2044700" algn="l"/>
              </a:tabLst>
              <a:defRPr sz="2800" b="1">
                <a:solidFill>
                  <a:srgbClr val="6600FF"/>
                </a:solidFill>
                <a:latin typeface="Arial" panose="020B0604020202020204" pitchFamily="34" charset="0"/>
                <a:ea typeface="楷体_GB2312" pitchFamily="49" charset="-122"/>
              </a:defRPr>
            </a:lvl3pPr>
            <a:lvl4pPr eaLnBrk="0" hangingPunct="0">
              <a:tabLst>
                <a:tab pos="914400" algn="l"/>
                <a:tab pos="2044700" algn="l"/>
              </a:tabLst>
              <a:defRPr sz="2800" b="1">
                <a:solidFill>
                  <a:srgbClr val="6600FF"/>
                </a:solidFill>
                <a:latin typeface="Arial" panose="020B0604020202020204" pitchFamily="34" charset="0"/>
                <a:ea typeface="楷体_GB2312" pitchFamily="49" charset="-122"/>
              </a:defRPr>
            </a:lvl4pPr>
            <a:lvl5pPr eaLnBrk="0" hangingPunct="0">
              <a:tabLst>
                <a:tab pos="914400" algn="l"/>
                <a:tab pos="2044700" algn="l"/>
              </a:tabLst>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tabLst>
                <a:tab pos="914400" algn="l"/>
                <a:tab pos="2044700" algn="l"/>
              </a:tabLst>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tabLst>
                <a:tab pos="914400" algn="l"/>
                <a:tab pos="2044700" algn="l"/>
              </a:tabLst>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tabLst>
                <a:tab pos="914400" algn="l"/>
                <a:tab pos="2044700" algn="l"/>
              </a:tabLst>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tabLst>
                <a:tab pos="914400" algn="l"/>
                <a:tab pos="2044700" algn="l"/>
              </a:tabLst>
              <a:defRPr sz="2800" b="1">
                <a:solidFill>
                  <a:srgbClr val="6600FF"/>
                </a:solidFill>
                <a:latin typeface="Arial" panose="020B0604020202020204" pitchFamily="34" charset="0"/>
                <a:ea typeface="楷体_GB2312" pitchFamily="49" charset="-122"/>
              </a:defRPr>
            </a:lvl9pPr>
          </a:lstStyle>
          <a:p>
            <a:pPr eaLnBrk="1" hangingPunct="1">
              <a:lnSpc>
                <a:spcPts val="3438"/>
              </a:lnSpc>
              <a:spcBef>
                <a:spcPct val="0"/>
              </a:spcBef>
              <a:buFontTx/>
              <a:buNone/>
            </a:pPr>
            <a:r>
              <a:rPr lang="en-US" altLang="zh-CN" sz="2400" dirty="0">
                <a:solidFill>
                  <a:schemeClr val="tx1"/>
                </a:solidFill>
                <a:latin typeface="Times New Roman" panose="02020603050405020304" pitchFamily="18" charset="0"/>
                <a:ea typeface="宋体" panose="02010600030101010101" pitchFamily="2" charset="-122"/>
              </a:rPr>
              <a:t>•</a:t>
            </a:r>
            <a:r>
              <a:rPr lang="zh-CN" altLang="en-US" sz="2400" dirty="0">
                <a:solidFill>
                  <a:schemeClr val="tx1"/>
                </a:solidFill>
                <a:latin typeface="Times New Roman" panose="02020603050405020304" pitchFamily="18" charset="0"/>
                <a:ea typeface="宋体" panose="02010600030101010101" pitchFamily="2" charset="-122"/>
              </a:rPr>
              <a:t>骨架点                      </a:t>
            </a:r>
          </a:p>
          <a:p>
            <a:pPr eaLnBrk="1" hangingPunct="1">
              <a:lnSpc>
                <a:spcPts val="1000"/>
              </a:lnSpc>
              <a:spcBef>
                <a:spcPct val="0"/>
              </a:spcBef>
              <a:buFontTx/>
              <a:buNone/>
            </a:pPr>
            <a:endParaRPr lang="zh-CN" altLang="en-US" sz="2400" dirty="0">
              <a:solidFill>
                <a:schemeClr val="tx1"/>
              </a:solidFill>
              <a:latin typeface="Times New Roman" panose="02020603050405020304" pitchFamily="18" charset="0"/>
              <a:ea typeface="宋体" panose="02010600030101010101" pitchFamily="2" charset="-122"/>
            </a:endParaRPr>
          </a:p>
          <a:p>
            <a:pPr eaLnBrk="1" hangingPunct="1">
              <a:lnSpc>
                <a:spcPts val="2800"/>
              </a:lnSpc>
              <a:spcBef>
                <a:spcPct val="0"/>
              </a:spcBef>
              <a:buFontTx/>
              <a:buNone/>
            </a:pPr>
            <a:r>
              <a:rPr lang="zh-CN" altLang="en-US" sz="2400" dirty="0">
                <a:solidFill>
                  <a:schemeClr val="tx1"/>
                </a:solidFill>
                <a:latin typeface="Times New Roman" panose="02020603050405020304" pitchFamily="18" charset="0"/>
                <a:ea typeface="宋体" panose="02010600030101010101" pitchFamily="2" charset="-122"/>
              </a:rPr>
              <a:t>	与至少一个轮廓点距离最小的点</a:t>
            </a:r>
          </a:p>
          <a:p>
            <a:pPr eaLnBrk="1" hangingPunct="1">
              <a:lnSpc>
                <a:spcPts val="1000"/>
              </a:lnSpc>
              <a:spcBef>
                <a:spcPct val="0"/>
              </a:spcBef>
              <a:buFontTx/>
              <a:buNone/>
            </a:pPr>
            <a:endParaRPr lang="zh-CN" altLang="en-US" sz="2400" dirty="0">
              <a:solidFill>
                <a:schemeClr val="tx1"/>
              </a:solidFill>
              <a:latin typeface="Times New Roman" panose="02020603050405020304" pitchFamily="18" charset="0"/>
              <a:ea typeface="宋体" panose="02010600030101010101" pitchFamily="2" charset="-122"/>
            </a:endParaRPr>
          </a:p>
          <a:p>
            <a:pPr eaLnBrk="1" hangingPunct="1">
              <a:lnSpc>
                <a:spcPts val="3825"/>
              </a:lnSpc>
              <a:spcBef>
                <a:spcPct val="0"/>
              </a:spcBef>
              <a:buFontTx/>
              <a:buNone/>
            </a:pPr>
            <a:r>
              <a:rPr lang="zh-CN" altLang="en-US" sz="2400" dirty="0">
                <a:solidFill>
                  <a:schemeClr val="tx1"/>
                </a:solidFill>
                <a:latin typeface="Times New Roman" panose="02020603050405020304" pitchFamily="18" charset="0"/>
                <a:ea typeface="宋体" panose="02010600030101010101" pitchFamily="2" charset="-122"/>
              </a:rPr>
              <a:t>		</a:t>
            </a:r>
            <a:r>
              <a:rPr lang="en-US" altLang="zh-CN" sz="2400" i="1" dirty="0">
                <a:solidFill>
                  <a:schemeClr val="tx1"/>
                </a:solidFill>
                <a:latin typeface="Times New Roman" panose="02020603050405020304" pitchFamily="18" charset="0"/>
                <a:ea typeface="宋体" panose="02010600030101010101" pitchFamily="2" charset="-122"/>
              </a:rPr>
              <a:t>d </a:t>
            </a:r>
            <a:r>
              <a:rPr lang="en-US" altLang="zh-CN" sz="2400" dirty="0">
                <a:solidFill>
                  <a:schemeClr val="tx1"/>
                </a:solidFill>
                <a:latin typeface="Times New Roman" panose="02020603050405020304" pitchFamily="18" charset="0"/>
                <a:ea typeface="宋体" panose="02010600030101010101" pitchFamily="2" charset="-122"/>
              </a:rPr>
              <a:t>s ( </a:t>
            </a:r>
            <a:r>
              <a:rPr lang="en-US" altLang="zh-CN" sz="2400" i="1" dirty="0">
                <a:solidFill>
                  <a:schemeClr val="tx1"/>
                </a:solidFill>
                <a:latin typeface="Times New Roman" panose="02020603050405020304" pitchFamily="18" charset="0"/>
                <a:ea typeface="宋体" panose="02010600030101010101" pitchFamily="2" charset="-122"/>
              </a:rPr>
              <a:t>p</a:t>
            </a:r>
            <a:r>
              <a:rPr lang="en-US" altLang="zh-CN" sz="2400" dirty="0">
                <a:solidFill>
                  <a:schemeClr val="tx1"/>
                </a:solidFill>
                <a:latin typeface="Times New Roman" panose="02020603050405020304" pitchFamily="18" charset="0"/>
                <a:ea typeface="宋体" panose="02010600030101010101" pitchFamily="2" charset="-122"/>
              </a:rPr>
              <a:t>, </a:t>
            </a:r>
            <a:r>
              <a:rPr lang="en-US" altLang="zh-CN" sz="2400" i="1" dirty="0">
                <a:solidFill>
                  <a:schemeClr val="tx1"/>
                </a:solidFill>
                <a:latin typeface="Times New Roman" panose="02020603050405020304" pitchFamily="18" charset="0"/>
                <a:ea typeface="宋体" panose="02010600030101010101" pitchFamily="2" charset="-122"/>
              </a:rPr>
              <a:t>B</a:t>
            </a:r>
            <a:r>
              <a:rPr lang="en-US" altLang="zh-CN" sz="2400" dirty="0">
                <a:solidFill>
                  <a:schemeClr val="tx1"/>
                </a:solidFill>
                <a:latin typeface="Times New Roman" panose="02020603050405020304" pitchFamily="18" charset="0"/>
                <a:ea typeface="宋体" panose="02010600030101010101" pitchFamily="2" charset="-122"/>
              </a:rPr>
              <a:t>) </a:t>
            </a:r>
            <a:r>
              <a:rPr lang="en-US" altLang="zh-CN" sz="2400" dirty="0">
                <a:solidFill>
                  <a:schemeClr val="tx1"/>
                </a:solidFill>
                <a:latin typeface="Symbol" panose="05050102010706020507" pitchFamily="18" charset="2"/>
                <a:ea typeface="宋体" panose="02010600030101010101" pitchFamily="2" charset="-122"/>
              </a:rPr>
              <a:t>= </a:t>
            </a:r>
            <a:r>
              <a:rPr lang="en-US" altLang="zh-CN" sz="2400" dirty="0">
                <a:solidFill>
                  <a:schemeClr val="tx1"/>
                </a:solidFill>
                <a:latin typeface="Times New Roman" panose="02020603050405020304" pitchFamily="18" charset="0"/>
                <a:ea typeface="宋体" panose="02010600030101010101" pitchFamily="2" charset="-122"/>
              </a:rPr>
              <a:t>min{</a:t>
            </a:r>
            <a:r>
              <a:rPr lang="en-US" altLang="zh-CN" sz="2400" i="1" dirty="0">
                <a:solidFill>
                  <a:schemeClr val="tx1"/>
                </a:solidFill>
                <a:latin typeface="Times New Roman" panose="02020603050405020304" pitchFamily="18" charset="0"/>
                <a:ea typeface="宋体" panose="02010600030101010101" pitchFamily="2" charset="-122"/>
              </a:rPr>
              <a:t>d </a:t>
            </a:r>
            <a:r>
              <a:rPr lang="en-US" altLang="zh-CN" sz="2400" dirty="0">
                <a:solidFill>
                  <a:schemeClr val="tx1"/>
                </a:solidFill>
                <a:latin typeface="Times New Roman" panose="02020603050405020304" pitchFamily="18" charset="0"/>
                <a:ea typeface="宋体" panose="02010600030101010101" pitchFamily="2" charset="-122"/>
              </a:rPr>
              <a:t>( </a:t>
            </a:r>
            <a:r>
              <a:rPr lang="en-US" altLang="zh-CN" sz="2400" i="1" dirty="0">
                <a:solidFill>
                  <a:schemeClr val="tx1"/>
                </a:solidFill>
                <a:latin typeface="Times New Roman" panose="02020603050405020304" pitchFamily="18" charset="0"/>
                <a:ea typeface="宋体" panose="02010600030101010101" pitchFamily="2" charset="-122"/>
              </a:rPr>
              <a:t>p</a:t>
            </a:r>
            <a:r>
              <a:rPr lang="en-US" altLang="zh-CN" sz="2400" dirty="0">
                <a:solidFill>
                  <a:schemeClr val="tx1"/>
                </a:solidFill>
                <a:latin typeface="Times New Roman" panose="02020603050405020304" pitchFamily="18" charset="0"/>
                <a:ea typeface="宋体" panose="02010600030101010101" pitchFamily="2" charset="-122"/>
              </a:rPr>
              <a:t>, </a:t>
            </a:r>
            <a:r>
              <a:rPr lang="en-US" altLang="zh-CN" sz="2400" i="1" dirty="0">
                <a:solidFill>
                  <a:schemeClr val="tx1"/>
                </a:solidFill>
                <a:latin typeface="Times New Roman" panose="02020603050405020304" pitchFamily="18" charset="0"/>
                <a:ea typeface="宋体" panose="02010600030101010101" pitchFamily="2" charset="-122"/>
              </a:rPr>
              <a:t>z </a:t>
            </a:r>
            <a:r>
              <a:rPr lang="en-US" altLang="zh-CN" sz="2400" dirty="0">
                <a:solidFill>
                  <a:schemeClr val="tx1"/>
                </a:solidFill>
                <a:latin typeface="Times New Roman" panose="02020603050405020304" pitchFamily="18" charset="0"/>
                <a:ea typeface="宋体" panose="02010600030101010101" pitchFamily="2" charset="-122"/>
              </a:rPr>
              <a:t>) | </a:t>
            </a:r>
            <a:r>
              <a:rPr lang="en-US" altLang="zh-CN" sz="2400" i="1" dirty="0">
                <a:solidFill>
                  <a:schemeClr val="tx1"/>
                </a:solidFill>
                <a:latin typeface="Times New Roman" panose="02020603050405020304" pitchFamily="18" charset="0"/>
                <a:ea typeface="宋体" panose="02010600030101010101" pitchFamily="2" charset="-122"/>
              </a:rPr>
              <a:t>z</a:t>
            </a:r>
            <a:r>
              <a:rPr lang="en-US" altLang="zh-CN" sz="2400" dirty="0">
                <a:solidFill>
                  <a:schemeClr val="tx1"/>
                </a:solidFill>
                <a:latin typeface="Times New Roman" panose="02020603050405020304" pitchFamily="18" charset="0"/>
                <a:ea typeface="宋体" panose="02010600030101010101" pitchFamily="2" charset="-122"/>
              </a:rPr>
              <a:t>  \in</a:t>
            </a:r>
            <a:r>
              <a:rPr lang="en-US" altLang="zh-CN" sz="2400" i="1" dirty="0">
                <a:solidFill>
                  <a:schemeClr val="tx1"/>
                </a:solidFill>
                <a:latin typeface="Times New Roman" panose="02020603050405020304" pitchFamily="18" charset="0"/>
                <a:ea typeface="宋体" panose="02010600030101010101" pitchFamily="2" charset="-122"/>
              </a:rPr>
              <a:t> </a:t>
            </a:r>
            <a:r>
              <a:rPr lang="en-US" altLang="zh-CN" sz="2400" dirty="0">
                <a:solidFill>
                  <a:schemeClr val="tx1"/>
                </a:solidFill>
                <a:latin typeface="Symbol" panose="05050102010706020507" pitchFamily="18" charset="2"/>
                <a:ea typeface="宋体" panose="02010600030101010101" pitchFamily="2" charset="-122"/>
              </a:rPr>
              <a:t> </a:t>
            </a:r>
            <a:r>
              <a:rPr lang="en-US" altLang="zh-CN" sz="2400" i="1" dirty="0">
                <a:solidFill>
                  <a:schemeClr val="tx1"/>
                </a:solidFill>
                <a:latin typeface="Times New Roman" panose="02020603050405020304" pitchFamily="18" charset="0"/>
                <a:ea typeface="宋体" panose="02010600030101010101" pitchFamily="2" charset="-122"/>
              </a:rPr>
              <a:t>B</a:t>
            </a:r>
            <a:r>
              <a:rPr lang="en-US" altLang="zh-CN" sz="2400" dirty="0">
                <a:solidFill>
                  <a:schemeClr val="tx1"/>
                </a:solidFill>
                <a:latin typeface="Times New Roman" panose="02020603050405020304" pitchFamily="18" charset="0"/>
                <a:ea typeface="宋体" panose="02010600030101010101" pitchFamily="2" charset="-122"/>
              </a:rPr>
              <a:t>} </a:t>
            </a:r>
          </a:p>
        </p:txBody>
      </p:sp>
      <p:pic>
        <p:nvPicPr>
          <p:cNvPr id="13825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789363"/>
            <a:ext cx="2039937"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54" name="Rectangle 14"/>
          <p:cNvSpPr>
            <a:spLocks noChangeArrowheads="1"/>
          </p:cNvSpPr>
          <p:nvPr/>
        </p:nvSpPr>
        <p:spPr bwMode="auto">
          <a:xfrm>
            <a:off x="179388" y="5661025"/>
            <a:ext cx="86947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a:t>骨架可用一个区域点与两个边界点的最小距离来定义   </a:t>
            </a:r>
          </a:p>
        </p:txBody>
      </p:sp>
    </p:spTree>
    <p:extLst>
      <p:ext uri="{BB962C8B-B14F-4D97-AF65-F5344CB8AC3E}">
        <p14:creationId xmlns:p14="http://schemas.microsoft.com/office/powerpoint/2010/main" val="278905716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5"/>
          <p:cNvGraphicFramePr>
            <a:graphicFrameLocks noGrp="1" noChangeAspect="1"/>
          </p:cNvGraphicFramePr>
          <p:nvPr>
            <p:ph idx="4294967295"/>
          </p:nvPr>
        </p:nvGraphicFramePr>
        <p:xfrm>
          <a:off x="1565275" y="3333750"/>
          <a:ext cx="3560763" cy="885825"/>
        </p:xfrm>
        <a:graphic>
          <a:graphicData uri="http://schemas.openxmlformats.org/presentationml/2006/ole">
            <mc:AlternateContent xmlns:mc="http://schemas.openxmlformats.org/markup-compatibility/2006">
              <mc:Choice xmlns:v="urn:schemas-microsoft-com:vml" Requires="v">
                <p:oleObj spid="_x0000_s1040" name="Equation" r:id="rId3" imgW="1625400" imgH="444240" progId="Equation.DSMT4">
                  <p:embed/>
                </p:oleObj>
              </mc:Choice>
              <mc:Fallback>
                <p:oleObj name="Equation" r:id="rId3" imgW="162540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3333750"/>
                        <a:ext cx="3560763" cy="885825"/>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 name="Rectangle 8"/>
          <p:cNvSpPr>
            <a:spLocks noChangeArrowheads="1"/>
          </p:cNvSpPr>
          <p:nvPr/>
        </p:nvSpPr>
        <p:spPr bwMode="auto">
          <a:xfrm>
            <a:off x="684213" y="1628775"/>
            <a:ext cx="56705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ct val="130000"/>
              </a:lnSpc>
              <a:buClr>
                <a:srgbClr val="FF0000"/>
              </a:buClr>
              <a:buFont typeface="Wingdings" panose="05000000000000000000" pitchFamily="2" charset="2"/>
              <a:buNone/>
            </a:pPr>
            <a:r>
              <a:rPr lang="zh-CN" altLang="en-US" sz="2400">
                <a:solidFill>
                  <a:schemeClr val="tx1"/>
                </a:solidFill>
              </a:rPr>
              <a:t>一幅图像中最基本的是图像的幅度特征。</a:t>
            </a:r>
          </a:p>
          <a:p>
            <a:pPr eaLnBrk="1" hangingPunct="1">
              <a:lnSpc>
                <a:spcPct val="130000"/>
              </a:lnSpc>
              <a:buClr>
                <a:srgbClr val="FF0000"/>
              </a:buClr>
              <a:buFont typeface="Wingdings" panose="05000000000000000000" pitchFamily="2" charset="2"/>
              <a:buNone/>
            </a:pPr>
            <a:r>
              <a:rPr lang="zh-CN" altLang="en-US" sz="2400">
                <a:solidFill>
                  <a:schemeClr val="tx1"/>
                </a:solidFill>
              </a:rPr>
              <a:t>例如在区域内的平均幅度，即</a:t>
            </a:r>
          </a:p>
        </p:txBody>
      </p:sp>
      <p:sp>
        <p:nvSpPr>
          <p:cNvPr id="1030" name="Rectangle 6"/>
          <p:cNvSpPr>
            <a:spLocks noChangeArrowheads="1"/>
          </p:cNvSpPr>
          <p:nvPr/>
        </p:nvSpPr>
        <p:spPr bwMode="auto">
          <a:xfrm>
            <a:off x="3492500" y="534988"/>
            <a:ext cx="3240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 typeface="Arial" panose="020B0604020202020204" pitchFamily="34" charset="0"/>
              <a:buNone/>
            </a:pPr>
            <a:r>
              <a:rPr lang="zh-CN" altLang="en-US" sz="4000">
                <a:solidFill>
                  <a:srgbClr val="0000FF"/>
                </a:solidFill>
                <a:ea typeface="隶书" panose="02010509060101010101" pitchFamily="49" charset="-122"/>
              </a:rPr>
              <a:t>幅度特征       </a:t>
            </a:r>
          </a:p>
        </p:txBody>
      </p:sp>
    </p:spTree>
    <p:extLst>
      <p:ext uri="{BB962C8B-B14F-4D97-AF65-F5344CB8AC3E}">
        <p14:creationId xmlns:p14="http://schemas.microsoft.com/office/powerpoint/2010/main" val="4112126112"/>
      </p:ext>
    </p:extLst>
  </p:cSld>
  <p:clrMapOvr>
    <a:masterClrMapping/>
  </p:clrMapOvr>
  <p:transition spd="med" advTm="3025">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骨架</a:t>
            </a:r>
          </a:p>
        </p:txBody>
      </p:sp>
      <p:sp>
        <p:nvSpPr>
          <p:cNvPr id="139267" name="Text Box 3"/>
          <p:cNvSpPr txBox="1">
            <a:spLocks noChangeArrowheads="1"/>
          </p:cNvSpPr>
          <p:nvPr/>
        </p:nvSpPr>
        <p:spPr bwMode="auto">
          <a:xfrm>
            <a:off x="755650" y="1268413"/>
            <a:ext cx="7345363"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spcBef>
                <a:spcPct val="0"/>
              </a:spcBef>
              <a:buFontTx/>
              <a:buNone/>
            </a:pPr>
            <a:r>
              <a:rPr lang="en-US" altLang="zh-CN" b="1">
                <a:solidFill>
                  <a:schemeClr val="tx1"/>
                </a:solidFill>
                <a:latin typeface="Times New Roman" panose="02020603050405020304" pitchFamily="18" charset="0"/>
                <a:ea typeface="宋体" panose="02010600030101010101" pitchFamily="2" charset="-122"/>
              </a:rPr>
              <a:t>•</a:t>
            </a:r>
            <a:r>
              <a:rPr lang="zh-CN" altLang="en-US" b="1">
                <a:solidFill>
                  <a:schemeClr val="tx1"/>
                </a:solidFill>
                <a:latin typeface="Times New Roman" panose="02020603050405020304" pitchFamily="18" charset="0"/>
                <a:ea typeface="宋体" panose="02010600030101010101" pitchFamily="2" charset="-122"/>
              </a:rPr>
              <a:t>较细长的物体其骨架提供较多的信息；      </a:t>
            </a:r>
          </a:p>
          <a:p>
            <a:pPr>
              <a:lnSpc>
                <a:spcPct val="120000"/>
              </a:lnSpc>
              <a:spcBef>
                <a:spcPct val="0"/>
              </a:spcBef>
              <a:buFontTx/>
              <a:buNone/>
            </a:pPr>
            <a:r>
              <a:rPr lang="zh-CN" altLang="en-US" b="1">
                <a:solidFill>
                  <a:schemeClr val="tx1"/>
                </a:solidFill>
                <a:latin typeface="Times New Roman" panose="02020603050405020304" pitchFamily="18" charset="0"/>
                <a:ea typeface="宋体" panose="02010600030101010101" pitchFamily="2" charset="-122"/>
              </a:rPr>
              <a:t>较粗短的物体其骨架提供的信息较少</a:t>
            </a:r>
          </a:p>
          <a:p>
            <a:pPr>
              <a:lnSpc>
                <a:spcPct val="120000"/>
              </a:lnSpc>
              <a:spcBef>
                <a:spcPct val="0"/>
              </a:spcBef>
              <a:buFontTx/>
              <a:buNone/>
            </a:pPr>
            <a:r>
              <a:rPr lang="en-US" altLang="zh-CN" b="1">
                <a:solidFill>
                  <a:schemeClr val="tx1"/>
                </a:solidFill>
                <a:latin typeface="Times New Roman" panose="02020603050405020304" pitchFamily="18" charset="0"/>
                <a:ea typeface="宋体" panose="02010600030101010101" pitchFamily="2" charset="-122"/>
              </a:rPr>
              <a:t>•</a:t>
            </a:r>
            <a:r>
              <a:rPr lang="zh-CN" altLang="en-US" b="1">
                <a:solidFill>
                  <a:schemeClr val="tx1"/>
                </a:solidFill>
                <a:latin typeface="Times New Roman" panose="02020603050405020304" pitchFamily="18" charset="0"/>
                <a:ea typeface="宋体" panose="02010600030101010101" pitchFamily="2" charset="-122"/>
              </a:rPr>
              <a:t>骨架受噪声的影响较大</a:t>
            </a:r>
          </a:p>
        </p:txBody>
      </p:sp>
      <p:pic>
        <p:nvPicPr>
          <p:cNvPr id="139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429000"/>
            <a:ext cx="81375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6327627"/>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骨架</a:t>
            </a:r>
          </a:p>
        </p:txBody>
      </p:sp>
      <p:sp>
        <p:nvSpPr>
          <p:cNvPr id="142340" name="Rectangle 4"/>
          <p:cNvSpPr>
            <a:spLocks noChangeArrowheads="1"/>
          </p:cNvSpPr>
          <p:nvPr/>
        </p:nvSpPr>
        <p:spPr bwMode="auto">
          <a:xfrm>
            <a:off x="684213" y="1196975"/>
            <a:ext cx="7775575"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Clr>
                <a:srgbClr val="FF0066"/>
              </a:buClr>
              <a:buFont typeface="Wingdings" panose="05000000000000000000" pitchFamily="2" charset="2"/>
              <a:buChar char="ü"/>
            </a:pPr>
            <a:r>
              <a:rPr lang="en-US" altLang="zh-CN" sz="2400">
                <a:solidFill>
                  <a:schemeClr val="tx1"/>
                </a:solidFill>
              </a:rPr>
              <a:t> </a:t>
            </a:r>
            <a:r>
              <a:rPr lang="zh-CN" altLang="en-US" sz="2400">
                <a:solidFill>
                  <a:schemeClr val="tx1"/>
                </a:solidFill>
              </a:rPr>
              <a:t>骨架的特点：每个骨架点都保持了其与边界点距离最小的性质，所以如果用以每个骨架点为中心的圆的集合，就可恢复出原始的区域来 。</a:t>
            </a:r>
          </a:p>
          <a:p>
            <a:pPr eaLnBrk="1" hangingPunct="1">
              <a:spcBef>
                <a:spcPct val="50000"/>
              </a:spcBef>
              <a:buFontTx/>
              <a:buNone/>
            </a:pPr>
            <a:r>
              <a:rPr lang="zh-CN" altLang="en-US" sz="2400">
                <a:solidFill>
                  <a:schemeClr val="tx1"/>
                </a:solidFill>
              </a:rPr>
              <a:t>恢复原始区域：沿骨架作相切圆，取包络。</a:t>
            </a:r>
          </a:p>
        </p:txBody>
      </p:sp>
      <p:pic>
        <p:nvPicPr>
          <p:cNvPr id="142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284538"/>
            <a:ext cx="4049712"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42" name="Text Box 6"/>
          <p:cNvSpPr txBox="1">
            <a:spLocks noChangeArrowheads="1"/>
          </p:cNvSpPr>
          <p:nvPr/>
        </p:nvSpPr>
        <p:spPr bwMode="auto">
          <a:xfrm>
            <a:off x="468313" y="5589588"/>
            <a:ext cx="424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t>以每个骨架点为圆心，以骨架点到边界点的最小距离为半径作圆周</a:t>
            </a:r>
          </a:p>
        </p:txBody>
      </p:sp>
      <p:pic>
        <p:nvPicPr>
          <p:cNvPr id="142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3357563"/>
            <a:ext cx="38020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44" name="Text Box 8"/>
          <p:cNvSpPr txBox="1">
            <a:spLocks noChangeArrowheads="1"/>
          </p:cNvSpPr>
          <p:nvPr/>
        </p:nvSpPr>
        <p:spPr bwMode="auto">
          <a:xfrm>
            <a:off x="5435600" y="4652963"/>
            <a:ext cx="32400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t>波峰相遇的地方就是骨架集合。中轴距各处边界都有最大距离（机器人防碰撞的路径规划）</a:t>
            </a:r>
          </a:p>
        </p:txBody>
      </p:sp>
    </p:spTree>
    <p:extLst>
      <p:ext uri="{BB962C8B-B14F-4D97-AF65-F5344CB8AC3E}">
        <p14:creationId xmlns:p14="http://schemas.microsoft.com/office/powerpoint/2010/main" val="1654819304"/>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骨架</a:t>
            </a:r>
          </a:p>
        </p:txBody>
      </p:sp>
      <p:sp>
        <p:nvSpPr>
          <p:cNvPr id="141316" name="Rectangle 4"/>
          <p:cNvSpPr>
            <a:spLocks noChangeArrowheads="1"/>
          </p:cNvSpPr>
          <p:nvPr/>
        </p:nvSpPr>
        <p:spPr bwMode="auto">
          <a:xfrm>
            <a:off x="684213" y="1196975"/>
            <a:ext cx="7775575"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eaLnBrk="0" hangingPunct="0">
              <a:defRPr sz="2800" b="1">
                <a:solidFill>
                  <a:srgbClr val="6600FF"/>
                </a:solidFill>
                <a:latin typeface="Arial" panose="020B0604020202020204" pitchFamily="34" charset="0"/>
                <a:ea typeface="楷体_GB2312" pitchFamily="49" charset="-122"/>
              </a:defRPr>
            </a:lvl1pPr>
            <a:lvl2pPr marL="990600" indent="-533400" eaLnBrk="0" hangingPunct="0">
              <a:defRPr sz="2800" b="1">
                <a:solidFill>
                  <a:srgbClr val="6600FF"/>
                </a:solidFill>
                <a:latin typeface="Arial" panose="020B0604020202020204" pitchFamily="34" charset="0"/>
                <a:ea typeface="楷体_GB2312" pitchFamily="49" charset="-122"/>
              </a:defRPr>
            </a:lvl2pPr>
            <a:lvl3pPr marL="1447800" indent="-533400" eaLnBrk="0" hangingPunct="0">
              <a:defRPr sz="2800" b="1">
                <a:solidFill>
                  <a:srgbClr val="6600FF"/>
                </a:solidFill>
                <a:latin typeface="Arial" panose="020B0604020202020204" pitchFamily="34" charset="0"/>
                <a:ea typeface="楷体_GB2312" pitchFamily="49" charset="-122"/>
              </a:defRPr>
            </a:lvl3pPr>
            <a:lvl4pPr marL="1905000" indent="-533400" eaLnBrk="0" hangingPunct="0">
              <a:defRPr sz="2800" b="1">
                <a:solidFill>
                  <a:srgbClr val="6600FF"/>
                </a:solidFill>
                <a:latin typeface="Arial" panose="020B0604020202020204" pitchFamily="34" charset="0"/>
                <a:ea typeface="楷体_GB2312" pitchFamily="49" charset="-122"/>
              </a:defRPr>
            </a:lvl4pPr>
            <a:lvl5pPr marL="2362200" indent="-533400" eaLnBrk="0" hangingPunct="0">
              <a:defRPr sz="2800" b="1">
                <a:solidFill>
                  <a:srgbClr val="6600FF"/>
                </a:solidFill>
                <a:latin typeface="Arial" panose="020B0604020202020204" pitchFamily="34" charset="0"/>
                <a:ea typeface="楷体_GB2312" pitchFamily="49" charset="-122"/>
              </a:defRPr>
            </a:lvl5pPr>
            <a:lvl6pPr marL="28194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32766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7338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41910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Clr>
                <a:srgbClr val="FF0066"/>
              </a:buClr>
              <a:buFont typeface="Wingdings" panose="05000000000000000000" pitchFamily="2" charset="2"/>
              <a:buChar char="ü"/>
            </a:pPr>
            <a:r>
              <a:rPr lang="zh-CN" altLang="en-US">
                <a:solidFill>
                  <a:schemeClr val="tx1"/>
                </a:solidFill>
              </a:rPr>
              <a:t>骨架的性质（实际中有时并不能完全满足）</a:t>
            </a:r>
          </a:p>
          <a:p>
            <a:pPr eaLnBrk="1" hangingPunct="1">
              <a:spcBef>
                <a:spcPct val="50000"/>
              </a:spcBef>
              <a:buFontTx/>
              <a:buNone/>
            </a:pPr>
            <a:r>
              <a:rPr lang="zh-CN" altLang="en-US">
                <a:solidFill>
                  <a:schemeClr val="tx1"/>
                </a:solidFill>
              </a:rPr>
              <a:t>设</a:t>
            </a:r>
            <a:r>
              <a:rPr lang="en-US" altLang="zh-CN">
                <a:solidFill>
                  <a:schemeClr val="tx1"/>
                </a:solidFill>
              </a:rPr>
              <a:t>S</a:t>
            </a:r>
            <a:r>
              <a:rPr lang="zh-CN" altLang="en-US">
                <a:solidFill>
                  <a:schemeClr val="tx1"/>
                </a:solidFill>
              </a:rPr>
              <a:t>是区域</a:t>
            </a:r>
            <a:r>
              <a:rPr lang="en-US" altLang="zh-CN">
                <a:solidFill>
                  <a:schemeClr val="tx1"/>
                </a:solidFill>
              </a:rPr>
              <a:t>R</a:t>
            </a:r>
            <a:r>
              <a:rPr lang="zh-CN" altLang="en-US">
                <a:solidFill>
                  <a:schemeClr val="tx1"/>
                </a:solidFill>
              </a:rPr>
              <a:t>的骨架</a:t>
            </a:r>
          </a:p>
          <a:p>
            <a:pPr eaLnBrk="1" hangingPunct="1">
              <a:spcBef>
                <a:spcPct val="50000"/>
              </a:spcBef>
              <a:buClr>
                <a:schemeClr val="hlink"/>
              </a:buClr>
              <a:buFontTx/>
              <a:buAutoNum type="circleNumDbPlain"/>
            </a:pPr>
            <a:r>
              <a:rPr lang="en-US" altLang="zh-CN">
                <a:solidFill>
                  <a:schemeClr val="tx1"/>
                </a:solidFill>
              </a:rPr>
              <a:t>S</a:t>
            </a:r>
            <a:r>
              <a:rPr lang="zh-CN" altLang="en-US">
                <a:solidFill>
                  <a:schemeClr val="tx1"/>
                </a:solidFill>
              </a:rPr>
              <a:t>完全包含在</a:t>
            </a:r>
            <a:r>
              <a:rPr lang="en-US" altLang="zh-CN">
                <a:solidFill>
                  <a:schemeClr val="tx1"/>
                </a:solidFill>
              </a:rPr>
              <a:t>R</a:t>
            </a:r>
            <a:r>
              <a:rPr lang="zh-CN" altLang="en-US">
                <a:solidFill>
                  <a:schemeClr val="tx1"/>
                </a:solidFill>
              </a:rPr>
              <a:t>中，</a:t>
            </a:r>
            <a:r>
              <a:rPr lang="en-US" altLang="zh-CN">
                <a:solidFill>
                  <a:schemeClr val="tx1"/>
                </a:solidFill>
              </a:rPr>
              <a:t>S</a:t>
            </a:r>
            <a:r>
              <a:rPr lang="zh-CN" altLang="en-US">
                <a:solidFill>
                  <a:schemeClr val="tx1"/>
                </a:solidFill>
              </a:rPr>
              <a:t>处在</a:t>
            </a:r>
            <a:r>
              <a:rPr lang="en-US" altLang="zh-CN">
                <a:solidFill>
                  <a:schemeClr val="tx1"/>
                </a:solidFill>
              </a:rPr>
              <a:t>R</a:t>
            </a:r>
            <a:r>
              <a:rPr lang="zh-CN" altLang="en-US">
                <a:solidFill>
                  <a:schemeClr val="tx1"/>
                </a:solidFill>
              </a:rPr>
              <a:t>里中心位置</a:t>
            </a:r>
          </a:p>
          <a:p>
            <a:pPr eaLnBrk="1" hangingPunct="1">
              <a:spcBef>
                <a:spcPct val="50000"/>
              </a:spcBef>
              <a:buClr>
                <a:schemeClr val="hlink"/>
              </a:buClr>
              <a:buFontTx/>
              <a:buAutoNum type="circleNumDbPlain"/>
            </a:pPr>
            <a:r>
              <a:rPr lang="en-US" altLang="zh-CN">
                <a:solidFill>
                  <a:schemeClr val="tx1"/>
                </a:solidFill>
              </a:rPr>
              <a:t>S</a:t>
            </a:r>
            <a:r>
              <a:rPr lang="zh-CN" altLang="en-US">
                <a:solidFill>
                  <a:schemeClr val="tx1"/>
                </a:solidFill>
              </a:rPr>
              <a:t>为单像素宽</a:t>
            </a:r>
          </a:p>
          <a:p>
            <a:pPr eaLnBrk="1" hangingPunct="1">
              <a:spcBef>
                <a:spcPct val="50000"/>
              </a:spcBef>
              <a:buClr>
                <a:schemeClr val="hlink"/>
              </a:buClr>
              <a:buFontTx/>
              <a:buAutoNum type="circleNumDbPlain"/>
            </a:pPr>
            <a:r>
              <a:rPr lang="en-US" altLang="zh-CN">
                <a:solidFill>
                  <a:schemeClr val="tx1"/>
                </a:solidFill>
              </a:rPr>
              <a:t>S</a:t>
            </a:r>
            <a:r>
              <a:rPr lang="zh-CN" altLang="en-US">
                <a:solidFill>
                  <a:schemeClr val="tx1"/>
                </a:solidFill>
              </a:rPr>
              <a:t>与</a:t>
            </a:r>
            <a:r>
              <a:rPr lang="en-US" altLang="zh-CN">
                <a:solidFill>
                  <a:schemeClr val="tx1"/>
                </a:solidFill>
              </a:rPr>
              <a:t>R</a:t>
            </a:r>
            <a:r>
              <a:rPr lang="zh-CN" altLang="en-US">
                <a:solidFill>
                  <a:schemeClr val="tx1"/>
                </a:solidFill>
              </a:rPr>
              <a:t>具有相同数量的连通组元</a:t>
            </a:r>
          </a:p>
          <a:p>
            <a:pPr eaLnBrk="1" hangingPunct="1">
              <a:spcBef>
                <a:spcPct val="50000"/>
              </a:spcBef>
              <a:buClr>
                <a:schemeClr val="hlink"/>
              </a:buClr>
              <a:buFontTx/>
              <a:buAutoNum type="circleNumDbPlain"/>
            </a:pPr>
            <a:r>
              <a:rPr lang="en-US" altLang="zh-CN">
                <a:solidFill>
                  <a:schemeClr val="tx1"/>
                </a:solidFill>
              </a:rPr>
              <a:t>S</a:t>
            </a:r>
            <a:r>
              <a:rPr lang="zh-CN" altLang="en-US">
                <a:solidFill>
                  <a:schemeClr val="tx1"/>
                </a:solidFill>
              </a:rPr>
              <a:t>的补与</a:t>
            </a:r>
            <a:r>
              <a:rPr lang="en-US" altLang="zh-CN">
                <a:solidFill>
                  <a:schemeClr val="tx1"/>
                </a:solidFill>
              </a:rPr>
              <a:t>R</a:t>
            </a:r>
            <a:r>
              <a:rPr lang="zh-CN" altLang="en-US">
                <a:solidFill>
                  <a:schemeClr val="tx1"/>
                </a:solidFill>
              </a:rPr>
              <a:t>的补具有相同数量的连通组元</a:t>
            </a:r>
          </a:p>
          <a:p>
            <a:pPr eaLnBrk="1" hangingPunct="1">
              <a:spcBef>
                <a:spcPct val="50000"/>
              </a:spcBef>
              <a:buClr>
                <a:schemeClr val="hlink"/>
              </a:buClr>
              <a:buFontTx/>
              <a:buAutoNum type="circleNumDbPlain"/>
            </a:pPr>
            <a:r>
              <a:rPr lang="zh-CN" altLang="en-US">
                <a:solidFill>
                  <a:schemeClr val="tx1"/>
                </a:solidFill>
              </a:rPr>
              <a:t>可以根据</a:t>
            </a:r>
            <a:r>
              <a:rPr lang="en-US" altLang="zh-CN">
                <a:solidFill>
                  <a:schemeClr val="tx1"/>
                </a:solidFill>
              </a:rPr>
              <a:t>S</a:t>
            </a:r>
            <a:r>
              <a:rPr lang="zh-CN" altLang="en-US">
                <a:solidFill>
                  <a:schemeClr val="tx1"/>
                </a:solidFill>
              </a:rPr>
              <a:t>重建</a:t>
            </a:r>
            <a:r>
              <a:rPr lang="en-US" altLang="zh-CN">
                <a:solidFill>
                  <a:schemeClr val="tx1"/>
                </a:solidFill>
              </a:rPr>
              <a:t>R</a:t>
            </a:r>
            <a:endParaRPr lang="zh-CN" altLang="en-US">
              <a:solidFill>
                <a:schemeClr val="tx1"/>
              </a:solidFill>
            </a:endParaRP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5003800"/>
            <a:ext cx="460851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611872"/>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p:cNvSpPr>
          <p:nvPr>
            <p:ph type="title"/>
          </p:nvPr>
        </p:nvSpPr>
        <p:spPr>
          <a:xfrm>
            <a:off x="468313" y="404813"/>
            <a:ext cx="8229600" cy="1143000"/>
          </a:xfrm>
        </p:spPr>
        <p:txBody>
          <a:bodyPr/>
          <a:lstStyle/>
          <a:p>
            <a:pPr>
              <a:buClr>
                <a:srgbClr val="FF0066"/>
              </a:buClr>
              <a:buFont typeface="Wingdings" panose="05000000000000000000" pitchFamily="2" charset="2"/>
              <a:buChar char="Ø"/>
            </a:pPr>
            <a:r>
              <a:rPr lang="zh-CN" altLang="en-US" sz="4000" b="1"/>
              <a:t>基于变换的表达</a:t>
            </a:r>
          </a:p>
        </p:txBody>
      </p:sp>
      <p:pic>
        <p:nvPicPr>
          <p:cNvPr id="145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708275"/>
            <a:ext cx="8229600"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2" name="Rectangle 4"/>
          <p:cNvSpPr>
            <a:spLocks noChangeArrowheads="1"/>
          </p:cNvSpPr>
          <p:nvPr/>
        </p:nvSpPr>
        <p:spPr bwMode="auto">
          <a:xfrm>
            <a:off x="611188" y="1649413"/>
            <a:ext cx="3136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a:solidFill>
                  <a:schemeClr val="folHlink"/>
                </a:solidFill>
              </a:rPr>
              <a:t>技术分类            </a:t>
            </a:r>
          </a:p>
        </p:txBody>
      </p:sp>
    </p:spTree>
    <p:extLst>
      <p:ext uri="{BB962C8B-B14F-4D97-AF65-F5344CB8AC3E}">
        <p14:creationId xmlns:p14="http://schemas.microsoft.com/office/powerpoint/2010/main" val="140236927"/>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5"/>
          <p:cNvSpPr>
            <a:spLocks noChangeArrowheads="1"/>
          </p:cNvSpPr>
          <p:nvPr/>
        </p:nvSpPr>
        <p:spPr bwMode="auto">
          <a:xfrm>
            <a:off x="4267200" y="3260725"/>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sp>
        <p:nvSpPr>
          <p:cNvPr id="147459" name="Rectangle 9"/>
          <p:cNvSpPr>
            <a:spLocks noGrp="1" noChangeArrowheads="1"/>
          </p:cNvSpPr>
          <p:nvPr>
            <p:ph type="title"/>
          </p:nvPr>
        </p:nvSpPr>
        <p:spPr/>
        <p:txBody>
          <a:bodyPr/>
          <a:lstStyle/>
          <a:p>
            <a:r>
              <a:rPr lang="zh-CN" altLang="en-US" sz="4000">
                <a:solidFill>
                  <a:srgbClr val="0000FF"/>
                </a:solidFill>
                <a:ea typeface="隶书" panose="02010509060101010101" pitchFamily="49" charset="-122"/>
              </a:rPr>
              <a:t>傅里叶变换表达</a:t>
            </a:r>
          </a:p>
        </p:txBody>
      </p:sp>
      <p:sp>
        <p:nvSpPr>
          <p:cNvPr id="147460" name="Rectangle 10"/>
          <p:cNvSpPr>
            <a:spLocks noGrp="1" noChangeArrowheads="1"/>
          </p:cNvSpPr>
          <p:nvPr>
            <p:ph type="body" idx="4294967295"/>
          </p:nvPr>
        </p:nvSpPr>
        <p:spPr>
          <a:xfrm>
            <a:off x="684213" y="1341438"/>
            <a:ext cx="7488237" cy="4525962"/>
          </a:xfrm>
        </p:spPr>
        <p:txBody>
          <a:bodyPr/>
          <a:lstStyle/>
          <a:p>
            <a:pPr>
              <a:lnSpc>
                <a:spcPct val="110000"/>
              </a:lnSpc>
            </a:pPr>
            <a:r>
              <a:rPr kumimoji="1" lang="zh-CN" altLang="en-US" sz="2400" b="1"/>
              <a:t>对边界的离散傅里叶变换表达，可以作为定量描述边界形状的基础。采用傅里叶描述的一个优点是将二维的问题简化为一维问题。</a:t>
            </a:r>
          </a:p>
        </p:txBody>
      </p:sp>
      <p:graphicFrame>
        <p:nvGraphicFramePr>
          <p:cNvPr id="147461" name="Object 19"/>
          <p:cNvGraphicFramePr>
            <a:graphicFrameLocks noGrp="1" noChangeAspect="1"/>
          </p:cNvGraphicFramePr>
          <p:nvPr>
            <p:ph sz="half" idx="4294967295"/>
          </p:nvPr>
        </p:nvGraphicFramePr>
        <p:xfrm>
          <a:off x="3225800" y="3040063"/>
          <a:ext cx="2849563" cy="2232025"/>
        </p:xfrm>
        <a:graphic>
          <a:graphicData uri="http://schemas.openxmlformats.org/presentationml/2006/ole">
            <mc:AlternateContent xmlns:mc="http://schemas.openxmlformats.org/markup-compatibility/2006">
              <mc:Choice xmlns:v="urn:schemas-microsoft-com:vml" Requires="v">
                <p:oleObj spid="_x0000_s15376" r:id="rId3" imgW="1859095" imgH="1832650" progId="Visio.Drawing.11">
                  <p:embed/>
                </p:oleObj>
              </mc:Choice>
              <mc:Fallback>
                <p:oleObj r:id="rId3" imgW="1859095" imgH="18326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800" y="3040063"/>
                        <a:ext cx="2849563"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2" name="Rectangle 21"/>
          <p:cNvSpPr>
            <a:spLocks noChangeArrowheads="1"/>
          </p:cNvSpPr>
          <p:nvPr/>
        </p:nvSpPr>
        <p:spPr bwMode="auto">
          <a:xfrm>
            <a:off x="3419475" y="5300663"/>
            <a:ext cx="280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kumimoji="1" lang="en-US" altLang="zh-CN" sz="2000"/>
              <a:t> </a:t>
            </a:r>
            <a:r>
              <a:rPr kumimoji="1" lang="zh-CN" altLang="en-US" sz="2000">
                <a:solidFill>
                  <a:srgbClr val="0000FF"/>
                </a:solidFill>
              </a:rPr>
              <a:t>边界点的两种表达方法</a:t>
            </a:r>
          </a:p>
        </p:txBody>
      </p:sp>
      <p:sp>
        <p:nvSpPr>
          <p:cNvPr id="147464" name="Rectangle 8"/>
          <p:cNvSpPr>
            <a:spLocks noChangeArrowheads="1"/>
          </p:cNvSpPr>
          <p:nvPr/>
        </p:nvSpPr>
        <p:spPr bwMode="auto">
          <a:xfrm>
            <a:off x="179388" y="3644900"/>
            <a:ext cx="27368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pPr>
            <a:r>
              <a:rPr lang="zh-CN" altLang="en-US" sz="2400">
                <a:latin typeface="楷体_GB2312" pitchFamily="49" charset="-122"/>
              </a:rPr>
              <a:t>将</a:t>
            </a:r>
            <a:r>
              <a:rPr lang="en-US" altLang="zh-CN" sz="2400">
                <a:latin typeface="楷体_GB2312" pitchFamily="49" charset="-122"/>
              </a:rPr>
              <a:t>XY</a:t>
            </a:r>
            <a:r>
              <a:rPr lang="zh-CN" altLang="en-US" sz="2400">
                <a:latin typeface="楷体_GB2312" pitchFamily="49" charset="-122"/>
              </a:rPr>
              <a:t>平面中的曲线段转化为复平面</a:t>
            </a:r>
            <a:r>
              <a:rPr lang="en-US" altLang="zh-CN" sz="2400">
                <a:latin typeface="楷体_GB2312" pitchFamily="49" charset="-122"/>
              </a:rPr>
              <a:t>UV</a:t>
            </a:r>
            <a:r>
              <a:rPr lang="zh-CN" altLang="en-US" sz="2400">
                <a:latin typeface="楷体_GB2312" pitchFamily="49" charset="-122"/>
              </a:rPr>
              <a:t>上的点序列</a:t>
            </a:r>
          </a:p>
        </p:txBody>
      </p:sp>
    </p:spTree>
    <p:extLst>
      <p:ext uri="{BB962C8B-B14F-4D97-AF65-F5344CB8AC3E}">
        <p14:creationId xmlns:p14="http://schemas.microsoft.com/office/powerpoint/2010/main" val="123490817"/>
      </p:ext>
    </p:extLst>
  </p:cSld>
  <p:clrMapOvr>
    <a:masterClrMapping/>
  </p:clrMapOvr>
  <p:transition spd="med" advTm="3025">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傅里叶变换表达</a:t>
            </a:r>
          </a:p>
        </p:txBody>
      </p:sp>
      <p:sp>
        <p:nvSpPr>
          <p:cNvPr id="144387" name="Rectangle 3"/>
          <p:cNvSpPr>
            <a:spLocks noChangeArrowheads="1"/>
          </p:cNvSpPr>
          <p:nvPr/>
        </p:nvSpPr>
        <p:spPr bwMode="auto">
          <a:xfrm>
            <a:off x="1042988" y="1319213"/>
            <a:ext cx="9307512"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3763"/>
              </a:lnSpc>
              <a:spcBef>
                <a:spcPct val="0"/>
              </a:spcBef>
              <a:buFontTx/>
              <a:buNone/>
            </a:pPr>
            <a:r>
              <a:rPr lang="zh-CN" altLang="en-US">
                <a:solidFill>
                  <a:schemeClr val="tx1"/>
                </a:solidFill>
                <a:latin typeface="楷体_GB2312" pitchFamily="49" charset="-122"/>
              </a:rPr>
              <a:t>从一个封闭边界可得到一个复数序列                   </a:t>
            </a:r>
          </a:p>
        </p:txBody>
      </p:sp>
      <p:sp>
        <p:nvSpPr>
          <p:cNvPr id="144388" name="Rectangle 4"/>
          <p:cNvSpPr>
            <a:spLocks noChangeArrowheads="1"/>
          </p:cNvSpPr>
          <p:nvPr/>
        </p:nvSpPr>
        <p:spPr bwMode="auto">
          <a:xfrm>
            <a:off x="1116013" y="3068638"/>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a:solidFill>
                  <a:schemeClr val="tx1"/>
                </a:solidFill>
                <a:latin typeface="楷体_GB2312" pitchFamily="49" charset="-122"/>
              </a:rPr>
              <a:t>将序列进行傅里叶变换</a:t>
            </a:r>
          </a:p>
        </p:txBody>
      </p:sp>
      <p:sp>
        <p:nvSpPr>
          <p:cNvPr id="144389" name="Text Box 5"/>
          <p:cNvSpPr txBox="1">
            <a:spLocks noChangeArrowheads="1"/>
          </p:cNvSpPr>
          <p:nvPr/>
        </p:nvSpPr>
        <p:spPr bwMode="auto">
          <a:xfrm>
            <a:off x="1116013" y="5013325"/>
            <a:ext cx="428625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b="1">
                <a:solidFill>
                  <a:schemeClr val="tx1"/>
                </a:solidFill>
                <a:latin typeface="楷体_GB2312" pitchFamily="49" charset="-122"/>
              </a:rPr>
              <a:t>取傅里叶变换系数表达轮廓</a:t>
            </a:r>
          </a:p>
        </p:txBody>
      </p:sp>
      <p:pic>
        <p:nvPicPr>
          <p:cNvPr id="1443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133600"/>
            <a:ext cx="6769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3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716338"/>
            <a:ext cx="7561262" cy="90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3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5445125"/>
            <a:ext cx="6480175"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9507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傅里叶变换表达</a:t>
            </a:r>
          </a:p>
        </p:txBody>
      </p:sp>
      <p:pic>
        <p:nvPicPr>
          <p:cNvPr id="149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349500"/>
            <a:ext cx="7780338" cy="2949575"/>
          </a:xfrm>
          <a:prstGeom prst="rect">
            <a:avLst/>
          </a:prstGeom>
          <a:noFill/>
          <a:ln w="76200" cmpd="tri">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508" name="Rectangle 4"/>
          <p:cNvSpPr>
            <a:spLocks noChangeArrowheads="1"/>
          </p:cNvSpPr>
          <p:nvPr/>
        </p:nvSpPr>
        <p:spPr bwMode="auto">
          <a:xfrm>
            <a:off x="611188" y="1268413"/>
            <a:ext cx="77771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400">
                <a:solidFill>
                  <a:schemeClr val="tx1"/>
                </a:solidFill>
              </a:rPr>
              <a:t>利用边界傅里叶变换的前</a:t>
            </a:r>
            <a:r>
              <a:rPr lang="en-US" altLang="zh-CN" sz="2400" i="1">
                <a:solidFill>
                  <a:schemeClr val="tx1"/>
                </a:solidFill>
              </a:rPr>
              <a:t>M</a:t>
            </a:r>
            <a:r>
              <a:rPr lang="zh-CN" altLang="en-US" sz="2400">
                <a:solidFill>
                  <a:schemeClr val="tx1"/>
                </a:solidFill>
              </a:rPr>
              <a:t>个系数可用较少的数据量表达边界的基本形状。</a:t>
            </a:r>
          </a:p>
        </p:txBody>
      </p:sp>
      <p:sp>
        <p:nvSpPr>
          <p:cNvPr id="149509" name="Text Box 5"/>
          <p:cNvSpPr txBox="1">
            <a:spLocks noChangeArrowheads="1"/>
          </p:cNvSpPr>
          <p:nvPr/>
        </p:nvSpPr>
        <p:spPr bwMode="auto">
          <a:xfrm>
            <a:off x="179388" y="5392738"/>
            <a:ext cx="72009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t>                                   取不同的</a:t>
            </a:r>
            <a:r>
              <a:rPr lang="en-US" altLang="zh-CN" sz="2000"/>
              <a:t>M</a:t>
            </a:r>
            <a:r>
              <a:rPr lang="zh-CN" altLang="en-US" sz="2000"/>
              <a:t>值重建正方形边界</a:t>
            </a:r>
          </a:p>
          <a:p>
            <a:pPr eaLnBrk="1" hangingPunct="1">
              <a:spcBef>
                <a:spcPct val="50000"/>
              </a:spcBef>
              <a:buFontTx/>
              <a:buNone/>
            </a:pPr>
            <a:r>
              <a:rPr lang="zh-CN" altLang="en-US" sz="2000">
                <a:solidFill>
                  <a:srgbClr val="FF3300"/>
                </a:solidFill>
              </a:rPr>
              <a:t>低阶系数能够反映大体形状，高阶系数可以精确定义形状特征</a:t>
            </a:r>
          </a:p>
        </p:txBody>
      </p:sp>
      <p:sp>
        <p:nvSpPr>
          <p:cNvPr id="149510" name="Oval 6"/>
          <p:cNvSpPr>
            <a:spLocks noChangeArrowheads="1"/>
          </p:cNvSpPr>
          <p:nvPr/>
        </p:nvSpPr>
        <p:spPr bwMode="auto">
          <a:xfrm>
            <a:off x="4572000" y="3789363"/>
            <a:ext cx="1439863" cy="1584325"/>
          </a:xfrm>
          <a:prstGeom prst="ellipse">
            <a:avLst/>
          </a:prstGeom>
          <a:noFill/>
          <a:ln w="285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65742980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9510"/>
                                        </p:tgtEl>
                                        <p:attrNameLst>
                                          <p:attrName>style.visibility</p:attrName>
                                        </p:attrNameLst>
                                      </p:cBhvr>
                                      <p:to>
                                        <p:strVal val="visible"/>
                                      </p:to>
                                    </p:set>
                                    <p:animEffect transition="in" filter="diamond(in)">
                                      <p:cBhvr>
                                        <p:cTn id="7" dur="2000"/>
                                        <p:tgtEl>
                                          <p:spTgt spid="14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933450"/>
            <a:ext cx="5832475" cy="366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606925"/>
            <a:ext cx="5830888"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211692"/>
      </p:ext>
    </p:extLst>
  </p:cSld>
  <p:clrMapOvr>
    <a:masterClrMapping/>
  </p:clrMapOvr>
  <p:transition spd="med" advTm="3025">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p:cNvSpPr>
          <p:nvPr>
            <p:ph type="title"/>
          </p:nvPr>
        </p:nvSpPr>
        <p:spPr>
          <a:xfrm>
            <a:off x="468313" y="188913"/>
            <a:ext cx="8229600" cy="1143000"/>
          </a:xfrm>
        </p:spPr>
        <p:txBody>
          <a:bodyPr/>
          <a:lstStyle/>
          <a:p>
            <a:r>
              <a:rPr lang="zh-CN" altLang="en-US" sz="4000">
                <a:ea typeface="隶书" panose="02010509060101010101" pitchFamily="49" charset="-122"/>
              </a:rPr>
              <a:t>傅里叶变换表达</a:t>
            </a:r>
          </a:p>
        </p:txBody>
      </p:sp>
      <p:pic>
        <p:nvPicPr>
          <p:cNvPr id="148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852738"/>
            <a:ext cx="7575550" cy="2959100"/>
          </a:xfrm>
          <a:prstGeom prst="rect">
            <a:avLst/>
          </a:prstGeom>
          <a:noFill/>
          <a:ln w="76200" cmpd="tri">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484" name="Rectangle 4"/>
          <p:cNvSpPr>
            <a:spLocks noChangeArrowheads="1"/>
          </p:cNvSpPr>
          <p:nvPr/>
        </p:nvSpPr>
        <p:spPr bwMode="auto">
          <a:xfrm>
            <a:off x="971550" y="1196975"/>
            <a:ext cx="73453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400">
                <a:solidFill>
                  <a:schemeClr val="tx1"/>
                </a:solidFill>
              </a:rPr>
              <a:t>傅里叶变换表达受边界平移、旋转、尺度变换以及计算起点（傅里叶描述与从边界点建立复数序列对的起始点有关）的影响</a:t>
            </a:r>
          </a:p>
        </p:txBody>
      </p:sp>
      <p:sp>
        <p:nvSpPr>
          <p:cNvPr id="148486" name="Rectangle 6"/>
          <p:cNvSpPr>
            <a:spLocks noChangeArrowheads="1"/>
          </p:cNvSpPr>
          <p:nvPr/>
        </p:nvSpPr>
        <p:spPr bwMode="auto">
          <a:xfrm>
            <a:off x="107950" y="5949950"/>
            <a:ext cx="6149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r>
              <a:rPr lang="zh-CN" altLang="en-US" sz="2000"/>
              <a:t>几何变换的描述子可通过对函数作简单变换来获得</a:t>
            </a:r>
          </a:p>
        </p:txBody>
      </p:sp>
    </p:spTree>
    <p:extLst>
      <p:ext uri="{BB962C8B-B14F-4D97-AF65-F5344CB8AC3E}">
        <p14:creationId xmlns:p14="http://schemas.microsoft.com/office/powerpoint/2010/main" val="105997257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Char char="Ø"/>
            </a:pPr>
            <a:r>
              <a:rPr lang="zh-CN" altLang="en-US" sz="4000" b="1"/>
              <a:t>基于边界的描述</a:t>
            </a:r>
          </a:p>
        </p:txBody>
      </p:sp>
      <p:sp>
        <p:nvSpPr>
          <p:cNvPr id="143364" name="Rectangle 4"/>
          <p:cNvSpPr>
            <a:spLocks noChangeArrowheads="1"/>
          </p:cNvSpPr>
          <p:nvPr/>
        </p:nvSpPr>
        <p:spPr bwMode="auto">
          <a:xfrm>
            <a:off x="900113" y="1412875"/>
            <a:ext cx="7343775"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a:solidFill>
                  <a:schemeClr val="tx1"/>
                </a:solidFill>
              </a:rPr>
              <a:t>   利用处在目标区域边界上的像素集合来描述边界的特点</a:t>
            </a:r>
            <a:r>
              <a:rPr lang="en-US" altLang="zh-CN">
                <a:solidFill>
                  <a:schemeClr val="tx1"/>
                </a:solidFill>
              </a:rPr>
              <a:t>/</a:t>
            </a:r>
            <a:r>
              <a:rPr lang="zh-CN" altLang="en-US">
                <a:solidFill>
                  <a:schemeClr val="tx1"/>
                </a:solidFill>
              </a:rPr>
              <a:t>特性。</a:t>
            </a:r>
          </a:p>
          <a:p>
            <a:pPr eaLnBrk="1" hangingPunct="1">
              <a:spcBef>
                <a:spcPct val="50000"/>
              </a:spcBef>
            </a:pPr>
            <a:r>
              <a:rPr lang="zh-CN" altLang="en-US">
                <a:solidFill>
                  <a:schemeClr val="folHlink"/>
                </a:solidFill>
              </a:rPr>
              <a:t>简单边界描述符</a:t>
            </a:r>
          </a:p>
          <a:p>
            <a:pPr eaLnBrk="1" hangingPunct="1">
              <a:spcBef>
                <a:spcPct val="50000"/>
              </a:spcBef>
            </a:pPr>
            <a:r>
              <a:rPr lang="zh-CN" altLang="en-US">
                <a:solidFill>
                  <a:schemeClr val="folHlink"/>
                </a:solidFill>
              </a:rPr>
              <a:t>形状数</a:t>
            </a:r>
          </a:p>
          <a:p>
            <a:pPr eaLnBrk="1" hangingPunct="1">
              <a:spcBef>
                <a:spcPct val="50000"/>
              </a:spcBef>
            </a:pPr>
            <a:r>
              <a:rPr lang="zh-CN" altLang="en-US">
                <a:solidFill>
                  <a:schemeClr val="folHlink"/>
                </a:solidFill>
              </a:rPr>
              <a:t>边界矩</a:t>
            </a:r>
          </a:p>
          <a:p>
            <a:pPr eaLnBrk="1" hangingPunct="1">
              <a:spcBef>
                <a:spcPct val="50000"/>
              </a:spcBef>
            </a:pPr>
            <a:endParaRPr lang="zh-CN" altLang="en-US">
              <a:solidFill>
                <a:schemeClr val="folHlink"/>
              </a:solidFill>
            </a:endParaRPr>
          </a:p>
        </p:txBody>
      </p:sp>
    </p:spTree>
    <p:extLst>
      <p:ext uri="{BB962C8B-B14F-4D97-AF65-F5344CB8AC3E}">
        <p14:creationId xmlns:p14="http://schemas.microsoft.com/office/powerpoint/2010/main" val="1606899583"/>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5"/>
          <p:cNvSpPr>
            <a:spLocks noChangeAspect="1" noChangeArrowheads="1"/>
          </p:cNvSpPr>
          <p:nvPr/>
        </p:nvSpPr>
        <p:spPr bwMode="auto">
          <a:xfrm>
            <a:off x="273050" y="1897063"/>
            <a:ext cx="7875588"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pic>
        <p:nvPicPr>
          <p:cNvPr id="43012" name="Picture 7" descr="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038350"/>
            <a:ext cx="315912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8" descr="1359008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2016125"/>
            <a:ext cx="315753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9"/>
          <p:cNvSpPr txBox="1">
            <a:spLocks noChangeArrowheads="1"/>
          </p:cNvSpPr>
          <p:nvPr/>
        </p:nvSpPr>
        <p:spPr bwMode="auto">
          <a:xfrm>
            <a:off x="827088" y="4724400"/>
            <a:ext cx="7416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algn="just" eaLnBrk="1" hangingPunct="1">
              <a:buFontTx/>
              <a:buNone/>
            </a:pPr>
            <a:r>
              <a:rPr lang="en-US" altLang="zh-CN" sz="2000">
                <a:solidFill>
                  <a:srgbClr val="0000FF"/>
                </a:solidFill>
                <a:latin typeface="楷体_GB2312" pitchFamily="49" charset="-122"/>
              </a:rPr>
              <a:t>        a)</a:t>
            </a:r>
            <a:r>
              <a:rPr lang="zh-CN" altLang="en-US" sz="2000">
                <a:solidFill>
                  <a:srgbClr val="0000FF"/>
                </a:solidFill>
                <a:latin typeface="楷体_GB2312" pitchFamily="49" charset="-122"/>
              </a:rPr>
              <a:t>原图	           </a:t>
            </a:r>
            <a:r>
              <a:rPr lang="en-US" altLang="zh-CN" sz="2000">
                <a:solidFill>
                  <a:srgbClr val="0000FF"/>
                </a:solidFill>
                <a:latin typeface="楷体_GB2312" pitchFamily="49" charset="-122"/>
              </a:rPr>
              <a:t>b)</a:t>
            </a:r>
            <a:r>
              <a:rPr lang="zh-CN" altLang="en-US" sz="2000">
                <a:solidFill>
                  <a:srgbClr val="0000FF"/>
                </a:solidFill>
                <a:latin typeface="楷体_GB2312" pitchFamily="49" charset="-122"/>
              </a:rPr>
              <a:t>利用幅度特征将目标分割出来</a:t>
            </a:r>
          </a:p>
          <a:p>
            <a:pPr algn="just" eaLnBrk="1" hangingPunct="1">
              <a:buFontTx/>
              <a:buNone/>
            </a:pPr>
            <a:r>
              <a:rPr lang="zh-CN" altLang="en-US" sz="2000">
                <a:solidFill>
                  <a:srgbClr val="0000FF"/>
                </a:solidFill>
                <a:latin typeface="楷体_GB2312" pitchFamily="49" charset="-122"/>
              </a:rPr>
              <a:t>                             </a:t>
            </a:r>
            <a:r>
              <a:rPr lang="en-US" altLang="zh-CN" sz="2000">
                <a:solidFill>
                  <a:srgbClr val="0000FF"/>
                </a:solidFill>
                <a:latin typeface="楷体_GB2312" pitchFamily="49" charset="-122"/>
              </a:rPr>
              <a:t>——</a:t>
            </a:r>
            <a:r>
              <a:rPr lang="zh-CN" altLang="en-US" sz="2000">
                <a:solidFill>
                  <a:srgbClr val="0000FF"/>
                </a:solidFill>
                <a:latin typeface="楷体_GB2312" pitchFamily="49" charset="-122"/>
              </a:rPr>
              <a:t>设灰度阈值</a:t>
            </a:r>
          </a:p>
        </p:txBody>
      </p:sp>
      <p:sp>
        <p:nvSpPr>
          <p:cNvPr id="43015" name="Rectangle 10"/>
          <p:cNvSpPr>
            <a:spLocks noChangeArrowheads="1"/>
          </p:cNvSpPr>
          <p:nvPr/>
        </p:nvSpPr>
        <p:spPr bwMode="auto">
          <a:xfrm>
            <a:off x="395288" y="5013325"/>
            <a:ext cx="358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266616" tIns="152352" bIns="76176"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endParaRPr kumimoji="1" lang="en-US" altLang="zh-CN"/>
          </a:p>
          <a:p>
            <a:pPr>
              <a:spcBef>
                <a:spcPct val="0"/>
              </a:spcBef>
              <a:buFontTx/>
              <a:buNone/>
            </a:pPr>
            <a:endParaRPr kumimoji="1" lang="en-US" altLang="zh-CN" sz="2400" b="0">
              <a:solidFill>
                <a:schemeClr val="tx1"/>
              </a:solidFill>
              <a:latin typeface="Times New Roman" panose="02020603050405020304" pitchFamily="18" charset="0"/>
              <a:ea typeface="宋体" panose="02010600030101010101" pitchFamily="2" charset="-122"/>
            </a:endParaRPr>
          </a:p>
        </p:txBody>
      </p:sp>
      <p:sp>
        <p:nvSpPr>
          <p:cNvPr id="43017" name="Rectangle 9"/>
          <p:cNvSpPr>
            <a:spLocks noChangeArrowheads="1"/>
          </p:cNvSpPr>
          <p:nvPr/>
        </p:nvSpPr>
        <p:spPr bwMode="auto">
          <a:xfrm>
            <a:off x="3492500" y="534988"/>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 typeface="Arial" panose="020B0604020202020204" pitchFamily="34" charset="0"/>
              <a:buNone/>
            </a:pPr>
            <a:r>
              <a:rPr lang="zh-CN" altLang="en-US" sz="4000">
                <a:solidFill>
                  <a:srgbClr val="0000FF"/>
                </a:solidFill>
                <a:ea typeface="隶书" panose="02010509060101010101" pitchFamily="49" charset="-122"/>
              </a:rPr>
              <a:t>幅度特征       </a:t>
            </a:r>
          </a:p>
        </p:txBody>
      </p:sp>
    </p:spTree>
    <p:extLst>
      <p:ext uri="{BB962C8B-B14F-4D97-AF65-F5344CB8AC3E}">
        <p14:creationId xmlns:p14="http://schemas.microsoft.com/office/powerpoint/2010/main" val="354281934"/>
      </p:ext>
    </p:extLst>
  </p:cSld>
  <p:clrMapOvr>
    <a:masterClrMapping/>
  </p:clrMapOvr>
  <p:transition spd="med" advTm="3025">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p:cNvSpPr>
          <p:nvPr>
            <p:ph type="title"/>
          </p:nvPr>
        </p:nvSpPr>
        <p:spPr/>
        <p:txBody>
          <a:bodyPr/>
          <a:lstStyle/>
          <a:p>
            <a:r>
              <a:rPr lang="zh-CN" altLang="en-US" sz="4000">
                <a:solidFill>
                  <a:schemeClr val="folHlink"/>
                </a:solidFill>
                <a:ea typeface="隶书" panose="02010509060101010101" pitchFamily="49" charset="-122"/>
              </a:rPr>
              <a:t>简单边界描述符</a:t>
            </a:r>
          </a:p>
        </p:txBody>
      </p:sp>
      <p:sp>
        <p:nvSpPr>
          <p:cNvPr id="150531" name="Rectangle 3"/>
          <p:cNvSpPr>
            <a:spLocks noGrp="1"/>
          </p:cNvSpPr>
          <p:nvPr>
            <p:ph type="body" idx="1"/>
          </p:nvPr>
        </p:nvSpPr>
        <p:spPr>
          <a:xfrm>
            <a:off x="468313" y="1196975"/>
            <a:ext cx="8229600" cy="2232025"/>
          </a:xfrm>
        </p:spPr>
        <p:txBody>
          <a:bodyPr>
            <a:normAutofit lnSpcReduction="10000"/>
          </a:bodyPr>
          <a:lstStyle/>
          <a:p>
            <a:pPr marL="609600" indent="-609600">
              <a:lnSpc>
                <a:spcPct val="90000"/>
              </a:lnSpc>
              <a:buClr>
                <a:srgbClr val="FF3300"/>
              </a:buClr>
              <a:buFont typeface="Wingdings" panose="05000000000000000000" pitchFamily="2" charset="2"/>
              <a:buChar char="ü"/>
            </a:pPr>
            <a:r>
              <a:rPr lang="zh-CN" altLang="en-US" b="1"/>
              <a:t>边界的长度</a:t>
            </a:r>
          </a:p>
          <a:p>
            <a:pPr marL="609600" indent="-609600">
              <a:lnSpc>
                <a:spcPct val="90000"/>
              </a:lnSpc>
              <a:buFont typeface="Arial" panose="020B0604020202020204" pitchFamily="34" charset="0"/>
              <a:buNone/>
            </a:pPr>
            <a:r>
              <a:rPr lang="en-US" altLang="zh-CN" sz="2400" b="1"/>
              <a:t>•</a:t>
            </a:r>
            <a:r>
              <a:rPr lang="zh-CN" altLang="en-US" sz="2400" b="1"/>
              <a:t>边界</a:t>
            </a:r>
            <a:r>
              <a:rPr lang="en-US" altLang="zh-CN" sz="2400" b="1"/>
              <a:t>/</a:t>
            </a:r>
            <a:r>
              <a:rPr lang="zh-CN" altLang="en-US" sz="2400" b="1"/>
              <a:t>轮廓的长度（区域周长）</a:t>
            </a:r>
          </a:p>
          <a:p>
            <a:pPr marL="609600" indent="-609600">
              <a:lnSpc>
                <a:spcPct val="90000"/>
              </a:lnSpc>
              <a:buFont typeface="Arial" panose="020B0604020202020204" pitchFamily="34" charset="0"/>
              <a:buNone/>
            </a:pPr>
            <a:r>
              <a:rPr lang="en-US" altLang="zh-CN" sz="2400" b="1"/>
              <a:t>•</a:t>
            </a:r>
            <a:r>
              <a:rPr lang="zh-CN" altLang="en-US" sz="2400" b="1"/>
              <a:t>对区域 </a:t>
            </a:r>
            <a:r>
              <a:rPr lang="en-US" altLang="zh-CN" sz="2400" b="1"/>
              <a:t>R</a:t>
            </a:r>
            <a:r>
              <a:rPr lang="zh-CN" altLang="en-US" sz="2400" b="1"/>
              <a:t>，轮廓点 </a:t>
            </a:r>
            <a:r>
              <a:rPr lang="en-US" altLang="zh-CN" sz="2400" b="1"/>
              <a:t>P</a:t>
            </a:r>
            <a:r>
              <a:rPr lang="zh-CN" altLang="en-US" sz="2400" b="1"/>
              <a:t>：</a:t>
            </a:r>
          </a:p>
          <a:p>
            <a:pPr marL="609600" indent="-609600">
              <a:lnSpc>
                <a:spcPct val="90000"/>
              </a:lnSpc>
              <a:buFont typeface="Arial" panose="020B0604020202020204" pitchFamily="34" charset="0"/>
              <a:buNone/>
            </a:pPr>
            <a:r>
              <a:rPr lang="zh-CN" altLang="en-US" sz="2400" b="1"/>
              <a:t>① </a:t>
            </a:r>
            <a:r>
              <a:rPr lang="en-US" altLang="zh-CN" sz="2400" b="1"/>
              <a:t>P</a:t>
            </a:r>
            <a:r>
              <a:rPr lang="zh-CN" altLang="en-US" sz="2400" b="1"/>
              <a:t>本身属于 </a:t>
            </a:r>
            <a:r>
              <a:rPr lang="en-US" altLang="zh-CN" sz="2400" b="1"/>
              <a:t>R</a:t>
            </a:r>
          </a:p>
          <a:p>
            <a:pPr marL="609600" indent="-609600">
              <a:lnSpc>
                <a:spcPct val="90000"/>
              </a:lnSpc>
              <a:buFont typeface="Arial" panose="020B0604020202020204" pitchFamily="34" charset="0"/>
              <a:buNone/>
            </a:pPr>
            <a:r>
              <a:rPr lang="en-US" altLang="zh-CN" sz="2400" b="1"/>
              <a:t>② P</a:t>
            </a:r>
            <a:r>
              <a:rPr lang="zh-CN" altLang="en-US" sz="2400" b="1"/>
              <a:t>的邻域中有像素不属于 </a:t>
            </a:r>
            <a:r>
              <a:rPr lang="en-US" altLang="zh-CN" sz="2400" b="1"/>
              <a:t>R</a:t>
            </a:r>
          </a:p>
          <a:p>
            <a:pPr marL="609600" indent="-609600">
              <a:lnSpc>
                <a:spcPct val="90000"/>
              </a:lnSpc>
              <a:buFont typeface="Arial" panose="020B0604020202020204" pitchFamily="34" charset="0"/>
              <a:buNone/>
            </a:pPr>
            <a:endParaRPr lang="en-US" altLang="zh-CN" sz="2400" b="1"/>
          </a:p>
          <a:p>
            <a:pPr marL="609600" indent="-609600">
              <a:lnSpc>
                <a:spcPct val="90000"/>
              </a:lnSpc>
            </a:pPr>
            <a:endParaRPr lang="zh-CN" altLang="en-US" sz="2400" b="1"/>
          </a:p>
          <a:p>
            <a:pPr marL="609600" indent="-609600">
              <a:lnSpc>
                <a:spcPct val="90000"/>
              </a:lnSpc>
            </a:pPr>
            <a:endParaRPr lang="zh-CN" altLang="en-US" sz="2400" b="1"/>
          </a:p>
        </p:txBody>
      </p:sp>
      <p:pic>
        <p:nvPicPr>
          <p:cNvPr id="1505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573463"/>
            <a:ext cx="6337300"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374819"/>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p:cNvSpPr>
          <p:nvPr>
            <p:ph type="title"/>
          </p:nvPr>
        </p:nvSpPr>
        <p:spPr/>
        <p:txBody>
          <a:bodyPr/>
          <a:lstStyle/>
          <a:p>
            <a:r>
              <a:rPr lang="zh-CN" altLang="en-US" sz="4000">
                <a:solidFill>
                  <a:schemeClr val="folHlink"/>
                </a:solidFill>
                <a:ea typeface="隶书" panose="02010509060101010101" pitchFamily="49" charset="-122"/>
              </a:rPr>
              <a:t>简单边界描述符</a:t>
            </a:r>
          </a:p>
        </p:txBody>
      </p:sp>
      <p:sp>
        <p:nvSpPr>
          <p:cNvPr id="151558" name="Text Box 6"/>
          <p:cNvSpPr txBox="1">
            <a:spLocks noGrp="1" noChangeArrowheads="1"/>
          </p:cNvSpPr>
          <p:nvPr>
            <p:ph type="body" idx="1"/>
          </p:nvPr>
        </p:nvSpPr>
        <p:spPr>
          <a:xfrm>
            <a:off x="468313" y="1268413"/>
            <a:ext cx="8229600" cy="20891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2800"/>
              </a:lnSpc>
              <a:spcBef>
                <a:spcPct val="0"/>
              </a:spcBef>
              <a:buFontTx/>
              <a:buNone/>
            </a:pPr>
            <a:r>
              <a:rPr lang="en-US" altLang="zh-CN" sz="2400" b="1" dirty="0"/>
              <a:t>•</a:t>
            </a:r>
            <a:r>
              <a:rPr lang="zh-CN" altLang="en-US" sz="2400" b="1" dirty="0"/>
              <a:t>区域的轮廓点和内部点要采用不同的连通性来定义</a:t>
            </a:r>
          </a:p>
          <a:p>
            <a:pPr>
              <a:lnSpc>
                <a:spcPts val="2800"/>
              </a:lnSpc>
              <a:spcBef>
                <a:spcPct val="0"/>
              </a:spcBef>
              <a:buFontTx/>
              <a:buNone/>
            </a:pPr>
            <a:endParaRPr lang="zh-CN" altLang="en-US" sz="2400" b="1" dirty="0"/>
          </a:p>
          <a:p>
            <a:pPr>
              <a:lnSpc>
                <a:spcPts val="2800"/>
              </a:lnSpc>
              <a:spcBef>
                <a:spcPct val="0"/>
              </a:spcBef>
              <a:buFontTx/>
              <a:buNone/>
            </a:pPr>
            <a:r>
              <a:rPr lang="en-US" altLang="zh-CN" sz="2400" b="1" dirty="0"/>
              <a:t>(1) </a:t>
            </a:r>
            <a:r>
              <a:rPr lang="zh-CN" altLang="en-US" sz="2400" b="1" dirty="0"/>
              <a:t>内部点用</a:t>
            </a:r>
            <a:r>
              <a:rPr lang="en-US" altLang="zh-CN" sz="2400" b="1" dirty="0"/>
              <a:t>8-</a:t>
            </a:r>
            <a:r>
              <a:rPr lang="zh-CN" altLang="en-US" sz="2400" b="1" dirty="0"/>
              <a:t>方向连通来判定，轮廓为</a:t>
            </a:r>
            <a:r>
              <a:rPr lang="en-US" altLang="zh-CN" sz="2400" b="1" dirty="0"/>
              <a:t>4-</a:t>
            </a:r>
            <a:r>
              <a:rPr lang="zh-CN" altLang="en-US" sz="2400" b="1" dirty="0"/>
              <a:t>方向连通</a:t>
            </a:r>
          </a:p>
          <a:p>
            <a:pPr>
              <a:lnSpc>
                <a:spcPts val="2800"/>
              </a:lnSpc>
              <a:spcBef>
                <a:spcPct val="0"/>
              </a:spcBef>
              <a:buFontTx/>
              <a:buNone/>
            </a:pPr>
            <a:endParaRPr lang="zh-CN" altLang="en-US" sz="2400" b="1" dirty="0"/>
          </a:p>
          <a:p>
            <a:pPr>
              <a:lnSpc>
                <a:spcPts val="2800"/>
              </a:lnSpc>
              <a:spcBef>
                <a:spcPct val="0"/>
              </a:spcBef>
              <a:buFontTx/>
              <a:buNone/>
            </a:pPr>
            <a:r>
              <a:rPr lang="en-US" altLang="zh-CN" sz="2400" b="1" dirty="0"/>
              <a:t>(2) </a:t>
            </a:r>
            <a:r>
              <a:rPr lang="zh-CN" altLang="en-US" sz="2400" b="1" dirty="0"/>
              <a:t>内部点用</a:t>
            </a:r>
            <a:r>
              <a:rPr lang="en-US" altLang="zh-CN" sz="2400" b="1" dirty="0"/>
              <a:t>4-</a:t>
            </a:r>
            <a:r>
              <a:rPr lang="zh-CN" altLang="en-US" sz="2400" b="1" dirty="0"/>
              <a:t>方向连通来判定，轮廓为</a:t>
            </a:r>
            <a:r>
              <a:rPr lang="en-US" altLang="zh-CN" sz="2400" b="1" dirty="0"/>
              <a:t>8-</a:t>
            </a:r>
            <a:r>
              <a:rPr lang="zh-CN" altLang="en-US" sz="2400" b="1" dirty="0"/>
              <a:t>方向连通</a:t>
            </a:r>
          </a:p>
          <a:p>
            <a:pPr>
              <a:lnSpc>
                <a:spcPts val="2800"/>
              </a:lnSpc>
              <a:spcBef>
                <a:spcPct val="0"/>
              </a:spcBef>
              <a:buFontTx/>
              <a:buNone/>
            </a:pPr>
            <a:endParaRPr lang="zh-CN" altLang="en-US" sz="2400" b="1" dirty="0"/>
          </a:p>
        </p:txBody>
      </p:sp>
      <p:pic>
        <p:nvPicPr>
          <p:cNvPr id="15156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500438"/>
            <a:ext cx="80645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28977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p:txBody>
          <a:bodyPr/>
          <a:lstStyle/>
          <a:p>
            <a:r>
              <a:rPr lang="zh-CN" altLang="en-US" sz="4000">
                <a:ea typeface="隶书" panose="02010509060101010101" pitchFamily="49" charset="-122"/>
              </a:rPr>
              <a:t>简单边界描述符</a:t>
            </a:r>
          </a:p>
        </p:txBody>
      </p:sp>
      <p:pic>
        <p:nvPicPr>
          <p:cNvPr id="153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287463"/>
            <a:ext cx="8723313"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239439"/>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p:cNvSpPr>
          <p:nvPr>
            <p:ph type="title"/>
          </p:nvPr>
        </p:nvSpPr>
        <p:spPr/>
        <p:txBody>
          <a:bodyPr/>
          <a:lstStyle/>
          <a:p>
            <a:r>
              <a:rPr lang="zh-CN" altLang="en-US" sz="4000">
                <a:ea typeface="隶书" panose="02010509060101010101" pitchFamily="49" charset="-122"/>
              </a:rPr>
              <a:t>简单边界描述符</a:t>
            </a:r>
          </a:p>
        </p:txBody>
      </p:sp>
      <p:pic>
        <p:nvPicPr>
          <p:cNvPr id="152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1184275"/>
            <a:ext cx="7902575" cy="498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849920"/>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p:cNvSpPr>
          <p:nvPr>
            <p:ph type="title"/>
          </p:nvPr>
        </p:nvSpPr>
        <p:spPr/>
        <p:txBody>
          <a:bodyPr/>
          <a:lstStyle/>
          <a:p>
            <a:r>
              <a:rPr lang="zh-CN" altLang="en-US" sz="4000">
                <a:solidFill>
                  <a:schemeClr val="folHlink"/>
                </a:solidFill>
                <a:ea typeface="隶书" panose="02010509060101010101" pitchFamily="49" charset="-122"/>
              </a:rPr>
              <a:t>简单边界描述符</a:t>
            </a:r>
          </a:p>
        </p:txBody>
      </p:sp>
      <p:sp>
        <p:nvSpPr>
          <p:cNvPr id="154628" name="Text Box 4"/>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54630" name="Text Box 6"/>
          <p:cNvSpPr txBox="1">
            <a:spLocks noChangeArrowheads="1"/>
          </p:cNvSpPr>
          <p:nvPr/>
        </p:nvSpPr>
        <p:spPr bwMode="auto">
          <a:xfrm>
            <a:off x="2571750" y="3589338"/>
            <a:ext cx="4621213"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斜率：轮廓点的（切线）指向</a:t>
            </a:r>
          </a:p>
          <a:p>
            <a:pPr>
              <a:lnSpc>
                <a:spcPts val="1000"/>
              </a:lnSpc>
              <a:spcBef>
                <a:spcPct val="0"/>
              </a:spcBef>
              <a:buFontTx/>
              <a:buNone/>
            </a:pPr>
            <a:endParaRPr lang="zh-CN" altLang="en-US">
              <a:solidFill>
                <a:srgbClr val="FFFFFF"/>
              </a:solidFill>
              <a:latin typeface="Times New Roman" panose="02020603050405020304" pitchFamily="18" charset="0"/>
              <a:ea typeface="宋体" panose="02010600030101010101" pitchFamily="2" charset="-122"/>
            </a:endParaRPr>
          </a:p>
          <a:p>
            <a:pPr>
              <a:lnSpc>
                <a:spcPts val="3713"/>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曲率：斜率的改变率</a:t>
            </a:r>
          </a:p>
        </p:txBody>
      </p:sp>
      <p:sp>
        <p:nvSpPr>
          <p:cNvPr id="154632" name="Text Box 8"/>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54633" name="Text Box 9"/>
          <p:cNvSpPr txBox="1">
            <a:spLocks noChangeArrowheads="1"/>
          </p:cNvSpPr>
          <p:nvPr/>
        </p:nvSpPr>
        <p:spPr bwMode="auto">
          <a:xfrm>
            <a:off x="1117960" y="1422298"/>
            <a:ext cx="2492375"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b="1" dirty="0">
                <a:solidFill>
                  <a:schemeClr val="tx1"/>
                </a:solidFill>
                <a:latin typeface="Times New Roman" panose="02020603050405020304" pitchFamily="18" charset="0"/>
                <a:ea typeface="宋体" panose="02010600030101010101" pitchFamily="2" charset="-122"/>
              </a:rPr>
              <a:t>3. </a:t>
            </a:r>
            <a:r>
              <a:rPr lang="zh-CN" altLang="en-US" b="1" dirty="0">
                <a:solidFill>
                  <a:schemeClr val="tx1"/>
                </a:solidFill>
                <a:latin typeface="Times New Roman" panose="02020603050405020304" pitchFamily="18" charset="0"/>
                <a:ea typeface="宋体" panose="02010600030101010101" pitchFamily="2" charset="-122"/>
              </a:rPr>
              <a:t>曲 率               </a:t>
            </a:r>
          </a:p>
        </p:txBody>
      </p:sp>
      <p:sp>
        <p:nvSpPr>
          <p:cNvPr id="154634" name="Text Box 10"/>
          <p:cNvSpPr txBox="1">
            <a:spLocks noChangeArrowheads="1"/>
          </p:cNvSpPr>
          <p:nvPr/>
        </p:nvSpPr>
        <p:spPr bwMode="auto">
          <a:xfrm>
            <a:off x="1670050" y="1944688"/>
            <a:ext cx="61595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b="1" dirty="0">
                <a:solidFill>
                  <a:srgbClr val="0000FF"/>
                </a:solidFill>
              </a:rPr>
              <a:t>斜率、曲率、角点（局部特性）</a:t>
            </a:r>
            <a:r>
              <a:rPr lang="zh-CN" altLang="en-US" b="1" dirty="0">
                <a:solidFill>
                  <a:schemeClr val="tx1"/>
                </a:solidFill>
              </a:rPr>
              <a:t>            </a:t>
            </a:r>
          </a:p>
        </p:txBody>
      </p:sp>
      <p:sp>
        <p:nvSpPr>
          <p:cNvPr id="154635" name="Text Box 11"/>
          <p:cNvSpPr txBox="1">
            <a:spLocks noChangeArrowheads="1"/>
          </p:cNvSpPr>
          <p:nvPr/>
        </p:nvSpPr>
        <p:spPr bwMode="auto">
          <a:xfrm>
            <a:off x="1670050" y="2670175"/>
            <a:ext cx="60706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2800"/>
              </a:lnSpc>
              <a:spcBef>
                <a:spcPct val="0"/>
              </a:spcBef>
              <a:buFontTx/>
              <a:buNone/>
            </a:pPr>
            <a:r>
              <a:rPr lang="zh-CN" altLang="en-US" b="1" dirty="0">
                <a:solidFill>
                  <a:schemeClr val="tx1"/>
                </a:solidFill>
                <a:latin typeface="Times New Roman" panose="02020603050405020304" pitchFamily="18" charset="0"/>
                <a:ea typeface="宋体" panose="02010600030101010101" pitchFamily="2" charset="-122"/>
              </a:rPr>
              <a:t>斜率：轮廓点的（切线）指向</a:t>
            </a:r>
          </a:p>
          <a:p>
            <a:pPr>
              <a:lnSpc>
                <a:spcPts val="2800"/>
              </a:lnSpc>
              <a:spcBef>
                <a:spcPct val="0"/>
              </a:spcBef>
              <a:buFontTx/>
              <a:buNone/>
            </a:pPr>
            <a:r>
              <a:rPr lang="zh-CN" altLang="en-US" b="1" dirty="0">
                <a:solidFill>
                  <a:schemeClr val="tx1"/>
                </a:solidFill>
                <a:latin typeface="Times New Roman" panose="02020603050405020304" pitchFamily="18" charset="0"/>
                <a:ea typeface="宋体" panose="02010600030101010101" pitchFamily="2" charset="-122"/>
              </a:rPr>
              <a:t>曲率：斜率的改变率</a:t>
            </a:r>
          </a:p>
        </p:txBody>
      </p:sp>
      <p:sp>
        <p:nvSpPr>
          <p:cNvPr id="154636" name="Text Box 12"/>
          <p:cNvSpPr txBox="1">
            <a:spLocks noChangeArrowheads="1"/>
          </p:cNvSpPr>
          <p:nvPr/>
        </p:nvSpPr>
        <p:spPr bwMode="auto">
          <a:xfrm>
            <a:off x="1908175" y="3716338"/>
            <a:ext cx="648017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2800"/>
              </a:lnSpc>
              <a:spcBef>
                <a:spcPct val="0"/>
              </a:spcBef>
              <a:buFontTx/>
              <a:buNone/>
            </a:pPr>
            <a:r>
              <a:rPr lang="zh-CN" altLang="en-US" b="1">
                <a:solidFill>
                  <a:schemeClr val="tx1"/>
                </a:solidFill>
                <a:latin typeface="Times New Roman" panose="02020603050405020304" pitchFamily="18" charset="0"/>
                <a:ea typeface="宋体" panose="02010600030101010101" pitchFamily="2" charset="-122"/>
              </a:rPr>
              <a:t>曲率大于零，曲线凹向朝着法线正向         </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3713"/>
              </a:lnSpc>
              <a:spcBef>
                <a:spcPct val="0"/>
              </a:spcBef>
              <a:buFontTx/>
              <a:buNone/>
            </a:pPr>
            <a:r>
              <a:rPr lang="zh-CN" altLang="en-US" b="1">
                <a:solidFill>
                  <a:schemeClr val="tx1"/>
                </a:solidFill>
                <a:latin typeface="Times New Roman" panose="02020603050405020304" pitchFamily="18" charset="0"/>
                <a:ea typeface="宋体" panose="02010600030101010101" pitchFamily="2" charset="-122"/>
              </a:rPr>
              <a:t>曲率小于零，曲线凹向朝着法线负向</a:t>
            </a:r>
          </a:p>
        </p:txBody>
      </p:sp>
      <p:sp>
        <p:nvSpPr>
          <p:cNvPr id="154637" name="Text Box 13"/>
          <p:cNvSpPr txBox="1">
            <a:spLocks noChangeArrowheads="1"/>
          </p:cNvSpPr>
          <p:nvPr/>
        </p:nvSpPr>
        <p:spPr bwMode="auto">
          <a:xfrm>
            <a:off x="1670050" y="5064125"/>
            <a:ext cx="570706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b="1">
                <a:solidFill>
                  <a:schemeClr val="tx1"/>
                </a:solidFill>
                <a:latin typeface="Times New Roman" panose="02020603050405020304" pitchFamily="18" charset="0"/>
                <a:ea typeface="宋体" panose="02010600030101010101" pitchFamily="2" charset="-122"/>
              </a:rPr>
              <a:t>角点：曲率的局部极值点                    </a:t>
            </a:r>
          </a:p>
        </p:txBody>
      </p:sp>
    </p:spTree>
    <p:extLst>
      <p:ext uri="{BB962C8B-B14F-4D97-AF65-F5344CB8AC3E}">
        <p14:creationId xmlns:p14="http://schemas.microsoft.com/office/powerpoint/2010/main" val="1154116463"/>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p:cNvSpPr>
          <p:nvPr>
            <p:ph type="title"/>
          </p:nvPr>
        </p:nvSpPr>
        <p:spPr/>
        <p:txBody>
          <a:bodyPr/>
          <a:lstStyle/>
          <a:p>
            <a:r>
              <a:rPr lang="zh-CN" altLang="en-US" sz="4000">
                <a:solidFill>
                  <a:schemeClr val="folHlink"/>
                </a:solidFill>
                <a:ea typeface="隶书" panose="02010509060101010101" pitchFamily="49" charset="-122"/>
              </a:rPr>
              <a:t>形状数</a:t>
            </a:r>
          </a:p>
        </p:txBody>
      </p:sp>
      <p:sp>
        <p:nvSpPr>
          <p:cNvPr id="159747"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59749" name="Text Box 5"/>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59755" name="Text Box 11"/>
          <p:cNvSpPr txBox="1">
            <a:spLocks noChangeArrowheads="1"/>
          </p:cNvSpPr>
          <p:nvPr/>
        </p:nvSpPr>
        <p:spPr bwMode="auto">
          <a:xfrm>
            <a:off x="323850" y="1196975"/>
            <a:ext cx="8496300" cy="3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a:t>最小循环差分链码</a:t>
            </a:r>
          </a:p>
          <a:p>
            <a:pPr eaLnBrk="1" hangingPunct="1">
              <a:spcBef>
                <a:spcPct val="50000"/>
              </a:spcBef>
              <a:buFontTx/>
              <a:buNone/>
            </a:pPr>
            <a:r>
              <a:rPr lang="en-US" altLang="zh-CN">
                <a:solidFill>
                  <a:schemeClr val="tx1"/>
                </a:solidFill>
              </a:rPr>
              <a:t>4-</a:t>
            </a:r>
            <a:r>
              <a:rPr lang="zh-CN" altLang="en-US">
                <a:solidFill>
                  <a:schemeClr val="tx1"/>
                </a:solidFill>
              </a:rPr>
              <a:t>链码   ：</a:t>
            </a:r>
            <a:r>
              <a:rPr lang="en-US" altLang="zh-CN">
                <a:solidFill>
                  <a:schemeClr val="tx1"/>
                </a:solidFill>
              </a:rPr>
              <a:t>10103322</a:t>
            </a:r>
          </a:p>
          <a:p>
            <a:pPr eaLnBrk="1" hangingPunct="1">
              <a:spcBef>
                <a:spcPct val="50000"/>
              </a:spcBef>
              <a:buFontTx/>
              <a:buNone/>
            </a:pPr>
            <a:r>
              <a:rPr lang="zh-CN" altLang="en-US">
                <a:solidFill>
                  <a:schemeClr val="tx1"/>
                </a:solidFill>
              </a:rPr>
              <a:t>循环差分 ：</a:t>
            </a:r>
            <a:r>
              <a:rPr lang="en-US" altLang="zh-CN">
                <a:solidFill>
                  <a:schemeClr val="tx1"/>
                </a:solidFill>
              </a:rPr>
              <a:t>33133</a:t>
            </a:r>
            <a:r>
              <a:rPr lang="en-US" altLang="zh-CN">
                <a:solidFill>
                  <a:srgbClr val="FF3300"/>
                </a:solidFill>
              </a:rPr>
              <a:t>|</a:t>
            </a:r>
            <a:r>
              <a:rPr lang="en-US" altLang="zh-CN">
                <a:solidFill>
                  <a:schemeClr val="tx1"/>
                </a:solidFill>
              </a:rPr>
              <a:t>030</a:t>
            </a:r>
          </a:p>
          <a:p>
            <a:pPr eaLnBrk="1" hangingPunct="1">
              <a:spcBef>
                <a:spcPct val="50000"/>
              </a:spcBef>
              <a:buFontTx/>
              <a:buNone/>
            </a:pPr>
            <a:r>
              <a:rPr lang="zh-CN" altLang="en-US">
                <a:solidFill>
                  <a:schemeClr val="tx1"/>
                </a:solidFill>
              </a:rPr>
              <a:t>形状数   ：</a:t>
            </a:r>
            <a:r>
              <a:rPr lang="en-US" altLang="zh-CN">
                <a:solidFill>
                  <a:schemeClr val="tx1"/>
                </a:solidFill>
              </a:rPr>
              <a:t>03033133</a:t>
            </a:r>
          </a:p>
          <a:p>
            <a:pPr eaLnBrk="1" hangingPunct="1">
              <a:spcBef>
                <a:spcPct val="50000"/>
              </a:spcBef>
              <a:buFontTx/>
              <a:buNone/>
            </a:pPr>
            <a:r>
              <a:rPr lang="zh-CN" altLang="en-US" sz="2400">
                <a:solidFill>
                  <a:schemeClr val="tx1"/>
                </a:solidFill>
              </a:rPr>
              <a:t>形状数的阶：形状数序列的长度 </a:t>
            </a:r>
            <a:r>
              <a:rPr lang="en-US" altLang="zh-CN" sz="2400">
                <a:solidFill>
                  <a:schemeClr val="tx1"/>
                </a:solidFill>
              </a:rPr>
              <a:t>/</a:t>
            </a:r>
            <a:r>
              <a:rPr lang="zh-CN" altLang="en-US" sz="2400">
                <a:solidFill>
                  <a:schemeClr val="tx1"/>
                </a:solidFill>
              </a:rPr>
              <a:t>形状数表达形式中的位数</a:t>
            </a:r>
            <a:endParaRPr lang="en-US" altLang="zh-CN" sz="2400">
              <a:solidFill>
                <a:schemeClr val="tx1"/>
              </a:solidFill>
            </a:endParaRPr>
          </a:p>
          <a:p>
            <a:pPr eaLnBrk="1" hangingPunct="1">
              <a:spcBef>
                <a:spcPct val="50000"/>
              </a:spcBef>
              <a:buFontTx/>
              <a:buNone/>
            </a:pPr>
            <a:endParaRPr lang="zh-CN" altLang="en-US"/>
          </a:p>
        </p:txBody>
      </p:sp>
      <p:pic>
        <p:nvPicPr>
          <p:cNvPr id="15975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1484313"/>
            <a:ext cx="1998662" cy="2109787"/>
          </a:xfrm>
          <a:prstGeom prst="rect">
            <a:avLst/>
          </a:prstGeom>
          <a:noFill/>
          <a:ln w="38100" cmpd="dbl">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5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149725"/>
            <a:ext cx="6264275"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2626ED5E-5D2D-4244-BC90-85FB87CA3E88}"/>
              </a:ext>
            </a:extLst>
          </p:cNvPr>
          <p:cNvSpPr txBox="1"/>
          <p:nvPr/>
        </p:nvSpPr>
        <p:spPr>
          <a:xfrm>
            <a:off x="3816350" y="3209336"/>
            <a:ext cx="1800493" cy="369332"/>
          </a:xfrm>
          <a:prstGeom prst="rect">
            <a:avLst/>
          </a:prstGeom>
          <a:noFill/>
        </p:spPr>
        <p:txBody>
          <a:bodyPr wrap="none" rtlCol="0">
            <a:spAutoFit/>
          </a:bodyPr>
          <a:lstStyle/>
          <a:p>
            <a:r>
              <a:rPr lang="zh-CN" altLang="en-US" dirty="0"/>
              <a:t>循环差分码最小</a:t>
            </a:r>
          </a:p>
        </p:txBody>
      </p:sp>
    </p:spTree>
    <p:extLst>
      <p:ext uri="{BB962C8B-B14F-4D97-AF65-F5344CB8AC3E}">
        <p14:creationId xmlns:p14="http://schemas.microsoft.com/office/powerpoint/2010/main" val="220040652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60772" name="Text Box 4"/>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pic>
        <p:nvPicPr>
          <p:cNvPr id="16077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549275"/>
            <a:ext cx="4321175" cy="264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141663"/>
            <a:ext cx="6919913" cy="324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779" name="AutoShape 11"/>
          <p:cNvSpPr>
            <a:spLocks noChangeArrowheads="1"/>
          </p:cNvSpPr>
          <p:nvPr/>
        </p:nvSpPr>
        <p:spPr bwMode="auto">
          <a:xfrm>
            <a:off x="4716463" y="620713"/>
            <a:ext cx="4248150" cy="1728787"/>
          </a:xfrm>
          <a:prstGeom prst="wedgeRoundRectCallout">
            <a:avLst>
              <a:gd name="adj1" fmla="val -52616"/>
              <a:gd name="adj2" fmla="val 96741"/>
              <a:gd name="adj3" fmla="val 16667"/>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en-US" altLang="zh-CN" sz="2000">
                <a:solidFill>
                  <a:srgbClr val="6600CC"/>
                </a:solidFill>
              </a:rPr>
              <a:t>1</a:t>
            </a:r>
            <a:r>
              <a:rPr lang="zh-CN" altLang="en-US" sz="2000">
                <a:solidFill>
                  <a:srgbClr val="6600CC"/>
                </a:solidFill>
              </a:rPr>
              <a:t>）形状数与方向无关。</a:t>
            </a:r>
          </a:p>
          <a:p>
            <a:pPr eaLnBrk="1" hangingPunct="1">
              <a:buFontTx/>
              <a:buNone/>
            </a:pPr>
            <a:r>
              <a:rPr lang="en-US" altLang="zh-CN" sz="2000">
                <a:solidFill>
                  <a:srgbClr val="6600CC"/>
                </a:solidFill>
              </a:rPr>
              <a:t>2</a:t>
            </a:r>
            <a:r>
              <a:rPr lang="zh-CN" altLang="en-US" sz="2000">
                <a:solidFill>
                  <a:srgbClr val="6600CC"/>
                </a:solidFill>
              </a:rPr>
              <a:t>）对于封闭边界序号一定是偶数。</a:t>
            </a:r>
          </a:p>
          <a:p>
            <a:pPr eaLnBrk="1" hangingPunct="1">
              <a:buFontTx/>
              <a:buNone/>
            </a:pPr>
            <a:r>
              <a:rPr lang="en-US" altLang="zh-CN" sz="2000">
                <a:solidFill>
                  <a:srgbClr val="6600CC"/>
                </a:solidFill>
              </a:rPr>
              <a:t>3</a:t>
            </a:r>
            <a:r>
              <a:rPr lang="zh-CN" altLang="en-US" sz="2000">
                <a:solidFill>
                  <a:srgbClr val="6600CC"/>
                </a:solidFill>
              </a:rPr>
              <a:t>）凸形区域形状数的阶数</a:t>
            </a:r>
            <a:r>
              <a:rPr lang="en-US" altLang="zh-CN" sz="2000">
                <a:solidFill>
                  <a:srgbClr val="6600CC"/>
                </a:solidFill>
              </a:rPr>
              <a:t>N </a:t>
            </a:r>
            <a:r>
              <a:rPr lang="zh-CN" altLang="en-US" sz="2000">
                <a:solidFill>
                  <a:srgbClr val="6600CC"/>
                </a:solidFill>
              </a:rPr>
              <a:t>对应区域外包矩形的周长</a:t>
            </a:r>
          </a:p>
        </p:txBody>
      </p:sp>
    </p:spTree>
    <p:extLst>
      <p:ext uri="{BB962C8B-B14F-4D97-AF65-F5344CB8AC3E}">
        <p14:creationId xmlns:p14="http://schemas.microsoft.com/office/powerpoint/2010/main" val="319919955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p:cNvSpPr>
          <p:nvPr>
            <p:ph type="title"/>
          </p:nvPr>
        </p:nvSpPr>
        <p:spPr/>
        <p:txBody>
          <a:bodyPr/>
          <a:lstStyle/>
          <a:p>
            <a:r>
              <a:rPr lang="zh-CN" altLang="en-US" sz="4000">
                <a:solidFill>
                  <a:schemeClr val="folHlink"/>
                </a:solidFill>
                <a:ea typeface="隶书" panose="02010509060101010101" pitchFamily="49" charset="-122"/>
              </a:rPr>
              <a:t>形状数</a:t>
            </a:r>
          </a:p>
        </p:txBody>
      </p:sp>
      <p:sp>
        <p:nvSpPr>
          <p:cNvPr id="161795"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61796" name="Text Box 4"/>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61797" name="Text Box 5"/>
          <p:cNvSpPr txBox="1">
            <a:spLocks noChangeArrowheads="1"/>
          </p:cNvSpPr>
          <p:nvPr/>
        </p:nvSpPr>
        <p:spPr bwMode="auto">
          <a:xfrm>
            <a:off x="323850" y="1196975"/>
            <a:ext cx="8496300" cy="34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eaLnBrk="0" hangingPunct="0">
              <a:defRPr sz="2800" b="1">
                <a:solidFill>
                  <a:srgbClr val="6600FF"/>
                </a:solidFill>
                <a:latin typeface="Arial" panose="020B0604020202020204" pitchFamily="34" charset="0"/>
                <a:ea typeface="楷体_GB2312" pitchFamily="49" charset="-122"/>
              </a:defRPr>
            </a:lvl1pPr>
            <a:lvl2pPr marL="990600" indent="-533400" eaLnBrk="0" hangingPunct="0">
              <a:defRPr sz="2800" b="1">
                <a:solidFill>
                  <a:srgbClr val="6600FF"/>
                </a:solidFill>
                <a:latin typeface="Arial" panose="020B0604020202020204" pitchFamily="34" charset="0"/>
                <a:ea typeface="楷体_GB2312" pitchFamily="49" charset="-122"/>
              </a:defRPr>
            </a:lvl2pPr>
            <a:lvl3pPr marL="1447800" indent="-533400" eaLnBrk="0" hangingPunct="0">
              <a:defRPr sz="2800" b="1">
                <a:solidFill>
                  <a:srgbClr val="6600FF"/>
                </a:solidFill>
                <a:latin typeface="Arial" panose="020B0604020202020204" pitchFamily="34" charset="0"/>
                <a:ea typeface="楷体_GB2312" pitchFamily="49" charset="-122"/>
              </a:defRPr>
            </a:lvl3pPr>
            <a:lvl4pPr marL="1905000" indent="-533400" eaLnBrk="0" hangingPunct="0">
              <a:defRPr sz="2800" b="1">
                <a:solidFill>
                  <a:srgbClr val="6600FF"/>
                </a:solidFill>
                <a:latin typeface="Arial" panose="020B0604020202020204" pitchFamily="34" charset="0"/>
                <a:ea typeface="楷体_GB2312" pitchFamily="49" charset="-122"/>
              </a:defRPr>
            </a:lvl4pPr>
            <a:lvl5pPr marL="2362200" indent="-533400" eaLnBrk="0" hangingPunct="0">
              <a:defRPr sz="2800" b="1">
                <a:solidFill>
                  <a:srgbClr val="6600FF"/>
                </a:solidFill>
                <a:latin typeface="Arial" panose="020B0604020202020204" pitchFamily="34" charset="0"/>
                <a:ea typeface="楷体_GB2312" pitchFamily="49" charset="-122"/>
              </a:defRPr>
            </a:lvl5pPr>
            <a:lvl6pPr marL="28194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32766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7338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41910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a:solidFill>
                  <a:schemeClr val="hlink"/>
                </a:solidFill>
              </a:rPr>
              <a:t>边界的编码依赖于网格的方向</a:t>
            </a:r>
            <a:r>
              <a:rPr lang="en-US" altLang="zh-CN">
                <a:solidFill>
                  <a:schemeClr val="hlink"/>
                </a:solidFill>
              </a:rPr>
              <a:t>——</a:t>
            </a:r>
            <a:r>
              <a:rPr lang="zh-CN" altLang="en-US">
                <a:solidFill>
                  <a:schemeClr val="hlink"/>
                </a:solidFill>
              </a:rPr>
              <a:t>规整化网格方向</a:t>
            </a:r>
            <a:endParaRPr lang="en-US" altLang="zh-CN">
              <a:solidFill>
                <a:schemeClr val="hlink"/>
              </a:solidFill>
            </a:endParaRPr>
          </a:p>
          <a:p>
            <a:pPr eaLnBrk="1" hangingPunct="1">
              <a:spcBef>
                <a:spcPct val="50000"/>
              </a:spcBef>
              <a:buClr>
                <a:srgbClr val="FF3300"/>
              </a:buClr>
              <a:buFontTx/>
              <a:buAutoNum type="circleNumDbPlain"/>
            </a:pPr>
            <a:r>
              <a:rPr lang="zh-CN" altLang="en-US" sz="2400">
                <a:solidFill>
                  <a:schemeClr val="tx1"/>
                </a:solidFill>
              </a:rPr>
              <a:t>从所有满足的矩阵中，取长短轴比例与区域最接近的那个。</a:t>
            </a:r>
          </a:p>
          <a:p>
            <a:pPr eaLnBrk="1" hangingPunct="1">
              <a:spcBef>
                <a:spcPct val="50000"/>
              </a:spcBef>
              <a:buClr>
                <a:srgbClr val="FF3300"/>
              </a:buClr>
              <a:buFontTx/>
              <a:buAutoNum type="circleNumDbPlain"/>
            </a:pPr>
            <a:r>
              <a:rPr lang="zh-CN" altLang="en-US" sz="2400">
                <a:solidFill>
                  <a:schemeClr val="tx1"/>
                </a:solidFill>
              </a:rPr>
              <a:t>对外接矩形进行</a:t>
            </a:r>
            <a:r>
              <a:rPr lang="en-US" altLang="zh-CN" sz="2400" i="1">
                <a:solidFill>
                  <a:schemeClr val="tx1"/>
                </a:solidFill>
              </a:rPr>
              <a:t>m</a:t>
            </a:r>
            <a:r>
              <a:rPr lang="en-US" altLang="zh-CN" sz="2400">
                <a:solidFill>
                  <a:schemeClr val="tx1"/>
                </a:solidFill>
              </a:rPr>
              <a:t>×</a:t>
            </a:r>
            <a:r>
              <a:rPr lang="en-US" altLang="zh-CN" sz="2400" i="1">
                <a:solidFill>
                  <a:schemeClr val="tx1"/>
                </a:solidFill>
              </a:rPr>
              <a:t>n</a:t>
            </a:r>
            <a:r>
              <a:rPr lang="zh-CN" altLang="en-US" sz="2400">
                <a:solidFill>
                  <a:schemeClr val="tx1"/>
                </a:solidFill>
              </a:rPr>
              <a:t>网格划分，求出边界点（面积</a:t>
            </a:r>
            <a:r>
              <a:rPr lang="en-US" altLang="zh-CN" sz="2400">
                <a:solidFill>
                  <a:schemeClr val="tx1"/>
                </a:solidFill>
              </a:rPr>
              <a:t>50%</a:t>
            </a:r>
            <a:r>
              <a:rPr lang="zh-CN" altLang="en-US" sz="2400">
                <a:solidFill>
                  <a:schemeClr val="tx1"/>
                </a:solidFill>
              </a:rPr>
              <a:t>以上包含在边界内的正方形划入内部）。</a:t>
            </a:r>
          </a:p>
          <a:p>
            <a:pPr eaLnBrk="1" hangingPunct="1">
              <a:lnSpc>
                <a:spcPts val="2538"/>
              </a:lnSpc>
              <a:spcBef>
                <a:spcPct val="0"/>
              </a:spcBef>
              <a:buClr>
                <a:srgbClr val="FF3300"/>
              </a:buClr>
              <a:buFontTx/>
              <a:buAutoNum type="circleNumDbPlain"/>
            </a:pPr>
            <a:r>
              <a:rPr lang="zh-CN" altLang="en-US" sz="2400">
                <a:solidFill>
                  <a:schemeClr val="tx1"/>
                </a:solidFill>
              </a:rPr>
              <a:t>求出链码、差分码以及形状数。</a:t>
            </a:r>
          </a:p>
          <a:p>
            <a:pPr eaLnBrk="1" hangingPunct="1">
              <a:spcBef>
                <a:spcPct val="50000"/>
              </a:spcBef>
              <a:buFontTx/>
              <a:buAutoNum type="circleNumDbPlain"/>
            </a:pPr>
            <a:endParaRPr lang="zh-CN" altLang="en-US" sz="2400">
              <a:solidFill>
                <a:schemeClr val="tx1"/>
              </a:solidFill>
            </a:endParaRPr>
          </a:p>
          <a:p>
            <a:pPr eaLnBrk="1" hangingPunct="1">
              <a:spcBef>
                <a:spcPct val="50000"/>
              </a:spcBef>
              <a:buFontTx/>
              <a:buNone/>
            </a:pPr>
            <a:endParaRPr lang="zh-CN" altLang="en-US">
              <a:solidFill>
                <a:schemeClr val="tx1"/>
              </a:solidFill>
            </a:endParaRPr>
          </a:p>
        </p:txBody>
      </p:sp>
      <p:pic>
        <p:nvPicPr>
          <p:cNvPr id="1618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860800"/>
            <a:ext cx="8280400"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786953"/>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p:cNvSpPr>
          <p:nvPr>
            <p:ph type="title"/>
          </p:nvPr>
        </p:nvSpPr>
        <p:spPr>
          <a:xfrm>
            <a:off x="468313" y="0"/>
            <a:ext cx="8229600" cy="1143000"/>
          </a:xfrm>
        </p:spPr>
        <p:txBody>
          <a:bodyPr/>
          <a:lstStyle/>
          <a:p>
            <a:r>
              <a:rPr lang="zh-CN" altLang="en-US" sz="4000">
                <a:solidFill>
                  <a:schemeClr val="folHlink"/>
                </a:solidFill>
                <a:ea typeface="隶书" panose="02010509060101010101" pitchFamily="49" charset="-122"/>
              </a:rPr>
              <a:t>边界矩</a:t>
            </a:r>
          </a:p>
        </p:txBody>
      </p:sp>
      <p:sp>
        <p:nvSpPr>
          <p:cNvPr id="162819"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62820" name="Text Box 4"/>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62824" name="Rectangle 8"/>
          <p:cNvSpPr>
            <a:spLocks noChangeArrowheads="1"/>
          </p:cNvSpPr>
          <p:nvPr/>
        </p:nvSpPr>
        <p:spPr bwMode="auto">
          <a:xfrm>
            <a:off x="611188" y="765175"/>
            <a:ext cx="82804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dirty="0">
                <a:solidFill>
                  <a:schemeClr val="tx1"/>
                </a:solidFill>
              </a:rPr>
              <a:t>矩是一个物理量</a:t>
            </a:r>
          </a:p>
          <a:p>
            <a:pPr eaLnBrk="1" hangingPunct="1">
              <a:spcBef>
                <a:spcPct val="50000"/>
              </a:spcBef>
              <a:buFontTx/>
              <a:buNone/>
            </a:pPr>
            <a:r>
              <a:rPr lang="zh-CN" altLang="en-US" sz="2400" dirty="0">
                <a:solidFill>
                  <a:schemeClr val="tx1"/>
                </a:solidFill>
              </a:rPr>
              <a:t>	目标的边界可看作由一系列曲线段组成</a:t>
            </a:r>
          </a:p>
          <a:p>
            <a:pPr eaLnBrk="1" hangingPunct="1">
              <a:spcBef>
                <a:spcPct val="50000"/>
              </a:spcBef>
              <a:buFontTx/>
              <a:buNone/>
            </a:pPr>
            <a:r>
              <a:rPr lang="zh-CN" altLang="en-US" sz="2400" dirty="0">
                <a:solidFill>
                  <a:schemeClr val="tx1"/>
                </a:solidFill>
              </a:rPr>
              <a:t>	通过定量描述曲线段而进一步描述整个边界</a:t>
            </a:r>
          </a:p>
          <a:p>
            <a:pPr eaLnBrk="1" hangingPunct="1">
              <a:spcBef>
                <a:spcPct val="50000"/>
              </a:spcBef>
              <a:buFontTx/>
              <a:buNone/>
            </a:pPr>
            <a:r>
              <a:rPr lang="zh-CN" altLang="en-US" sz="2400" dirty="0">
                <a:solidFill>
                  <a:schemeClr val="tx1"/>
                </a:solidFill>
              </a:rPr>
              <a:t>	可把曲线段表示成一个</a:t>
            </a:r>
            <a:r>
              <a:rPr lang="en-US" altLang="zh-CN" sz="2400" dirty="0">
                <a:solidFill>
                  <a:schemeClr val="tx1"/>
                </a:solidFill>
              </a:rPr>
              <a:t>1-D</a:t>
            </a:r>
            <a:r>
              <a:rPr lang="zh-CN" altLang="en-US" sz="2400" dirty="0">
                <a:solidFill>
                  <a:schemeClr val="tx1"/>
                </a:solidFill>
              </a:rPr>
              <a:t>函数 </a:t>
            </a:r>
            <a:r>
              <a:rPr lang="en-US" altLang="zh-CN" sz="2400" dirty="0">
                <a:solidFill>
                  <a:schemeClr val="tx1"/>
                </a:solidFill>
              </a:rPr>
              <a:t>g (r)</a:t>
            </a:r>
            <a:r>
              <a:rPr lang="zh-CN" altLang="en-US" sz="2400" dirty="0">
                <a:solidFill>
                  <a:schemeClr val="tx1"/>
                </a:solidFill>
              </a:rPr>
              <a:t>，</a:t>
            </a:r>
            <a:r>
              <a:rPr lang="en-US" altLang="zh-CN" sz="2400" dirty="0">
                <a:solidFill>
                  <a:schemeClr val="tx1"/>
                </a:solidFill>
              </a:rPr>
              <a:t>r</a:t>
            </a:r>
            <a:r>
              <a:rPr lang="zh-CN" altLang="en-US" sz="2400" dirty="0">
                <a:solidFill>
                  <a:schemeClr val="tx1"/>
                </a:solidFill>
              </a:rPr>
              <a:t>是个任意变量。</a:t>
            </a:r>
          </a:p>
          <a:p>
            <a:pPr eaLnBrk="1" hangingPunct="1">
              <a:spcBef>
                <a:spcPct val="50000"/>
              </a:spcBef>
              <a:buFontTx/>
              <a:buNone/>
            </a:pPr>
            <a:r>
              <a:rPr lang="en-US" altLang="zh-CN" sz="2400" dirty="0">
                <a:solidFill>
                  <a:schemeClr val="tx1"/>
                </a:solidFill>
              </a:rPr>
              <a:t>	</a:t>
            </a:r>
            <a:r>
              <a:rPr lang="zh-CN" altLang="en-US" sz="2400" dirty="0">
                <a:solidFill>
                  <a:schemeClr val="tx1"/>
                </a:solidFill>
              </a:rPr>
              <a:t>进一步可把 </a:t>
            </a:r>
            <a:r>
              <a:rPr lang="en-US" altLang="zh-CN" sz="2400" dirty="0">
                <a:solidFill>
                  <a:schemeClr val="tx1"/>
                </a:solidFill>
              </a:rPr>
              <a:t>g (r) </a:t>
            </a:r>
            <a:r>
              <a:rPr lang="zh-CN" altLang="en-US" sz="2400" dirty="0">
                <a:solidFill>
                  <a:schemeClr val="tx1"/>
                </a:solidFill>
              </a:rPr>
              <a:t>的线下面积归一化并看成是一个直方图，</a:t>
            </a:r>
          </a:p>
          <a:p>
            <a:pPr eaLnBrk="1" hangingPunct="1">
              <a:spcBef>
                <a:spcPct val="50000"/>
              </a:spcBef>
              <a:buFontTx/>
              <a:buNone/>
            </a:pPr>
            <a:r>
              <a:rPr lang="zh-CN" altLang="en-US" sz="2400" dirty="0">
                <a:solidFill>
                  <a:schemeClr val="tx1"/>
                </a:solidFill>
              </a:rPr>
              <a:t>则</a:t>
            </a:r>
            <a:r>
              <a:rPr lang="en-US" altLang="zh-CN" sz="2400" dirty="0">
                <a:solidFill>
                  <a:schemeClr val="tx1"/>
                </a:solidFill>
              </a:rPr>
              <a:t>r</a:t>
            </a:r>
            <a:r>
              <a:rPr lang="zh-CN" altLang="en-US" sz="2400" dirty="0">
                <a:solidFill>
                  <a:schemeClr val="tx1"/>
                </a:solidFill>
              </a:rPr>
              <a:t>变成一个随机变量，</a:t>
            </a:r>
            <a:r>
              <a:rPr lang="en-US" altLang="zh-CN" sz="2400" dirty="0">
                <a:solidFill>
                  <a:schemeClr val="tx1"/>
                </a:solidFill>
              </a:rPr>
              <a:t>g(r)</a:t>
            </a:r>
            <a:r>
              <a:rPr lang="zh-CN" altLang="en-US" sz="2400" dirty="0">
                <a:solidFill>
                  <a:schemeClr val="tx1"/>
                </a:solidFill>
              </a:rPr>
              <a:t>是</a:t>
            </a:r>
            <a:r>
              <a:rPr lang="en-US" altLang="zh-CN" sz="2400" dirty="0">
                <a:solidFill>
                  <a:schemeClr val="tx1"/>
                </a:solidFill>
              </a:rPr>
              <a:t>r</a:t>
            </a:r>
            <a:r>
              <a:rPr lang="zh-CN" altLang="en-US" sz="2400" dirty="0">
                <a:solidFill>
                  <a:schemeClr val="tx1"/>
                </a:solidFill>
              </a:rPr>
              <a:t>的出现概率。</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4334669"/>
            <a:ext cx="5434487" cy="164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63" y="4402138"/>
            <a:ext cx="114141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59789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p:cNvSpPr>
          <p:nvPr>
            <p:ph type="title"/>
          </p:nvPr>
        </p:nvSpPr>
        <p:spPr/>
        <p:txBody>
          <a:bodyPr/>
          <a:lstStyle/>
          <a:p>
            <a:r>
              <a:rPr lang="zh-CN" altLang="en-US" sz="4000">
                <a:solidFill>
                  <a:schemeClr val="folHlink"/>
                </a:solidFill>
                <a:ea typeface="隶书" panose="02010509060101010101" pitchFamily="49" charset="-122"/>
              </a:rPr>
              <a:t>边界矩</a:t>
            </a:r>
          </a:p>
        </p:txBody>
      </p:sp>
      <p:sp>
        <p:nvSpPr>
          <p:cNvPr id="165891"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65892" name="Text Box 4"/>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65894" name="Rectangle 6"/>
          <p:cNvSpPr>
            <a:spLocks noChangeArrowheads="1"/>
          </p:cNvSpPr>
          <p:nvPr/>
        </p:nvSpPr>
        <p:spPr bwMode="auto">
          <a:xfrm>
            <a:off x="468313" y="1268413"/>
            <a:ext cx="806450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ct val="140000"/>
              </a:lnSpc>
              <a:spcBef>
                <a:spcPct val="50000"/>
              </a:spcBef>
              <a:buFontTx/>
              <a:buNone/>
            </a:pPr>
            <a:r>
              <a:rPr lang="zh-CN" altLang="en-US">
                <a:solidFill>
                  <a:schemeClr val="tx1"/>
                </a:solidFill>
              </a:rPr>
              <a:t>用</a:t>
            </a:r>
            <a:r>
              <a:rPr lang="en-US" altLang="zh-CN">
                <a:solidFill>
                  <a:schemeClr val="tx1"/>
                </a:solidFill>
              </a:rPr>
              <a:t>m</a:t>
            </a:r>
            <a:r>
              <a:rPr lang="zh-CN" altLang="en-US">
                <a:solidFill>
                  <a:schemeClr val="tx1"/>
                </a:solidFill>
              </a:rPr>
              <a:t>表示</a:t>
            </a:r>
            <a:r>
              <a:rPr lang="en-US" altLang="zh-CN">
                <a:solidFill>
                  <a:schemeClr val="tx1"/>
                </a:solidFill>
              </a:rPr>
              <a:t>f (r)</a:t>
            </a:r>
            <a:r>
              <a:rPr lang="zh-CN" altLang="en-US">
                <a:solidFill>
                  <a:schemeClr val="tx1"/>
                </a:solidFill>
              </a:rPr>
              <a:t>的均值</a:t>
            </a:r>
          </a:p>
          <a:p>
            <a:pPr eaLnBrk="1" hangingPunct="1">
              <a:lnSpc>
                <a:spcPct val="140000"/>
              </a:lnSpc>
              <a:spcBef>
                <a:spcPct val="50000"/>
              </a:spcBef>
              <a:buFontTx/>
              <a:buNone/>
            </a:pPr>
            <a:r>
              <a:rPr lang="en-US" altLang="zh-CN">
                <a:solidFill>
                  <a:srgbClr val="FF3300"/>
                </a:solidFill>
              </a:rPr>
              <a:t>f (r)</a:t>
            </a:r>
            <a:r>
              <a:rPr lang="zh-CN" altLang="en-US">
                <a:solidFill>
                  <a:srgbClr val="FF3300"/>
                </a:solidFill>
              </a:rPr>
              <a:t>对均值的</a:t>
            </a:r>
            <a:r>
              <a:rPr lang="en-US" altLang="zh-CN">
                <a:solidFill>
                  <a:srgbClr val="FF3300"/>
                </a:solidFill>
              </a:rPr>
              <a:t>n</a:t>
            </a:r>
            <a:r>
              <a:rPr lang="zh-CN" altLang="en-US">
                <a:solidFill>
                  <a:srgbClr val="FF3300"/>
                </a:solidFill>
              </a:rPr>
              <a:t>阶矩为</a:t>
            </a:r>
          </a:p>
          <a:p>
            <a:pPr eaLnBrk="1" hangingPunct="1">
              <a:lnSpc>
                <a:spcPct val="140000"/>
              </a:lnSpc>
              <a:spcBef>
                <a:spcPct val="50000"/>
              </a:spcBef>
              <a:buFontTx/>
              <a:buNone/>
            </a:pPr>
            <a:endParaRPr lang="zh-CN" altLang="en-US" sz="1400">
              <a:solidFill>
                <a:schemeClr val="tx1"/>
              </a:solidFill>
            </a:endParaRPr>
          </a:p>
          <a:p>
            <a:pPr eaLnBrk="1" hangingPunct="1">
              <a:lnSpc>
                <a:spcPct val="140000"/>
              </a:lnSpc>
              <a:spcBef>
                <a:spcPct val="50000"/>
              </a:spcBef>
              <a:buFontTx/>
              <a:buNone/>
            </a:pPr>
            <a:r>
              <a:rPr lang="en-US" altLang="zh-CN">
                <a:solidFill>
                  <a:schemeClr val="tx1"/>
                </a:solidFill>
              </a:rPr>
              <a:t>μ</a:t>
            </a:r>
            <a:r>
              <a:rPr lang="en-US" altLang="zh-CN" baseline="-25000">
                <a:solidFill>
                  <a:schemeClr val="tx1"/>
                </a:solidFill>
              </a:rPr>
              <a:t>n</a:t>
            </a:r>
            <a:r>
              <a:rPr lang="zh-CN" altLang="en-US">
                <a:solidFill>
                  <a:schemeClr val="tx1"/>
                </a:solidFill>
              </a:rPr>
              <a:t>与 </a:t>
            </a:r>
            <a:r>
              <a:rPr lang="en-US" altLang="zh-CN">
                <a:solidFill>
                  <a:schemeClr val="tx1"/>
                </a:solidFill>
              </a:rPr>
              <a:t>f (r) </a:t>
            </a:r>
            <a:r>
              <a:rPr lang="zh-CN" altLang="en-US">
                <a:solidFill>
                  <a:schemeClr val="tx1"/>
                </a:solidFill>
              </a:rPr>
              <a:t>的形状有直接联系，如：</a:t>
            </a:r>
          </a:p>
          <a:p>
            <a:pPr eaLnBrk="1" hangingPunct="1">
              <a:lnSpc>
                <a:spcPct val="140000"/>
              </a:lnSpc>
              <a:spcBef>
                <a:spcPct val="50000"/>
              </a:spcBef>
              <a:buClr>
                <a:srgbClr val="FF0066"/>
              </a:buClr>
              <a:buFont typeface="Wingdings" panose="05000000000000000000" pitchFamily="2" charset="2"/>
              <a:buChar char="ü"/>
            </a:pPr>
            <a:r>
              <a:rPr lang="en-US" altLang="zh-CN">
                <a:solidFill>
                  <a:schemeClr val="hlink"/>
                </a:solidFill>
              </a:rPr>
              <a:t>μ</a:t>
            </a:r>
            <a:r>
              <a:rPr lang="en-US" altLang="zh-CN" baseline="-25000">
                <a:solidFill>
                  <a:schemeClr val="hlink"/>
                </a:solidFill>
              </a:rPr>
              <a:t>2</a:t>
            </a:r>
            <a:r>
              <a:rPr lang="zh-CN" altLang="en-US">
                <a:solidFill>
                  <a:schemeClr val="hlink"/>
                </a:solidFill>
              </a:rPr>
              <a:t>描述了曲线相对于均值的分布情况</a:t>
            </a:r>
          </a:p>
          <a:p>
            <a:pPr eaLnBrk="1" hangingPunct="1">
              <a:lnSpc>
                <a:spcPct val="140000"/>
              </a:lnSpc>
              <a:spcBef>
                <a:spcPct val="50000"/>
              </a:spcBef>
              <a:buClr>
                <a:srgbClr val="FF0066"/>
              </a:buClr>
              <a:buFont typeface="Wingdings" panose="05000000000000000000" pitchFamily="2" charset="2"/>
              <a:buChar char="ü"/>
            </a:pPr>
            <a:r>
              <a:rPr lang="en-US" altLang="zh-CN">
                <a:solidFill>
                  <a:schemeClr val="hlink"/>
                </a:solidFill>
              </a:rPr>
              <a:t>μ</a:t>
            </a:r>
            <a:r>
              <a:rPr lang="en-US" altLang="zh-CN" baseline="-25000">
                <a:solidFill>
                  <a:schemeClr val="hlink"/>
                </a:solidFill>
              </a:rPr>
              <a:t>3</a:t>
            </a:r>
            <a:r>
              <a:rPr lang="zh-CN" altLang="en-US">
                <a:solidFill>
                  <a:schemeClr val="hlink"/>
                </a:solidFill>
              </a:rPr>
              <a:t>描述了曲线相对于均值的对称性 </a:t>
            </a:r>
          </a:p>
        </p:txBody>
      </p:sp>
      <p:pic>
        <p:nvPicPr>
          <p:cNvPr id="16589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1268413"/>
            <a:ext cx="1944687"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8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349500"/>
            <a:ext cx="3384550"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974760"/>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4294967295"/>
          </p:nvPr>
        </p:nvSpPr>
        <p:spPr>
          <a:xfrm>
            <a:off x="539750" y="1700213"/>
            <a:ext cx="7772400" cy="3849687"/>
          </a:xfrm>
        </p:spPr>
        <p:txBody>
          <a:bodyPr>
            <a:normAutofit fontScale="92500" lnSpcReduction="20000"/>
          </a:bodyPr>
          <a:lstStyle/>
          <a:p>
            <a:pPr>
              <a:lnSpc>
                <a:spcPct val="90000"/>
              </a:lnSpc>
              <a:buFont typeface="Arial" panose="020B0604020202020204" pitchFamily="34" charset="0"/>
              <a:buNone/>
            </a:pPr>
            <a:r>
              <a:rPr lang="en-US" altLang="zh-CN" sz="2400" b="1" i="1" dirty="0">
                <a:latin typeface="Times New Roman" panose="02020603050405020304" pitchFamily="18" charset="0"/>
              </a:rPr>
              <a:t>P</a:t>
            </a:r>
            <a:r>
              <a:rPr lang="en-US" altLang="zh-CN" sz="2400" b="1" dirty="0">
                <a:latin typeface="Times New Roman" panose="02020603050405020304" pitchFamily="18" charset="0"/>
              </a:rPr>
              <a:t>(</a:t>
            </a:r>
            <a:r>
              <a:rPr lang="en-US" altLang="zh-CN" sz="2400" b="1" i="1" dirty="0" err="1">
                <a:latin typeface="Times New Roman" panose="02020603050405020304" pitchFamily="18" charset="0"/>
              </a:rPr>
              <a:t>r</a:t>
            </a:r>
            <a:r>
              <a:rPr lang="en-US" altLang="zh-CN" sz="2400" b="1" i="1" baseline="-25000" dirty="0" err="1">
                <a:latin typeface="Times New Roman" panose="02020603050405020304" pitchFamily="18" charset="0"/>
              </a:rPr>
              <a:t>k</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a:t>
            </a:r>
            <a:r>
              <a:rPr lang="en-US" altLang="zh-CN" sz="2400" b="1" i="1" dirty="0" err="1">
                <a:latin typeface="Times New Roman" panose="02020603050405020304" pitchFamily="18" charset="0"/>
              </a:rPr>
              <a:t>n</a:t>
            </a:r>
            <a:r>
              <a:rPr lang="en-US" altLang="zh-CN" sz="2400" b="1" i="1" baseline="-25000" dirty="0" err="1">
                <a:latin typeface="Times New Roman" panose="02020603050405020304" pitchFamily="18" charset="0"/>
              </a:rPr>
              <a:t>k</a:t>
            </a:r>
            <a:r>
              <a:rPr lang="en-US" altLang="zh-CN" sz="2400" b="1" i="1" dirty="0">
                <a:latin typeface="Times New Roman" panose="02020603050405020304" pitchFamily="18" charset="0"/>
              </a:rPr>
              <a:t>/N</a:t>
            </a:r>
            <a:r>
              <a:rPr lang="en-US" altLang="zh-CN" sz="2400" b="1" dirty="0">
                <a:latin typeface="楷体_GB2312" pitchFamily="49" charset="-122"/>
              </a:rPr>
              <a:t>     </a:t>
            </a:r>
            <a:r>
              <a:rPr lang="zh-CN" altLang="en-US" sz="2400" b="1" dirty="0">
                <a:latin typeface="楷体_GB2312" pitchFamily="49" charset="-122"/>
              </a:rPr>
              <a:t>第</a:t>
            </a:r>
            <a:r>
              <a:rPr lang="en-US" altLang="zh-CN" sz="2400" b="1" i="1" dirty="0" err="1">
                <a:latin typeface="Times New Roman" panose="02020603050405020304" pitchFamily="18" charset="0"/>
              </a:rPr>
              <a:t>r</a:t>
            </a:r>
            <a:r>
              <a:rPr lang="en-US" altLang="zh-CN" sz="2400" b="1" i="1" baseline="-25000" dirty="0" err="1">
                <a:latin typeface="Times New Roman" panose="02020603050405020304" pitchFamily="18" charset="0"/>
              </a:rPr>
              <a:t>k</a:t>
            </a:r>
            <a:r>
              <a:rPr lang="zh-CN" altLang="en-US" sz="2400" b="1" dirty="0">
                <a:latin typeface="楷体_GB2312" pitchFamily="49" charset="-122"/>
              </a:rPr>
              <a:t>个灰度级出现的频数</a:t>
            </a:r>
          </a:p>
          <a:p>
            <a:pPr algn="ctr">
              <a:lnSpc>
                <a:spcPct val="90000"/>
              </a:lnSpc>
              <a:buFont typeface="Arial" panose="020B0604020202020204" pitchFamily="34" charset="0"/>
              <a:buNone/>
            </a:pPr>
            <a:r>
              <a:rPr lang="zh-CN" altLang="en-US" sz="2400" b="1" baseline="-25000" dirty="0">
                <a:latin typeface="楷体_GB2312" pitchFamily="49" charset="-122"/>
              </a:rPr>
              <a:t>                    </a:t>
            </a:r>
            <a:r>
              <a:rPr lang="zh-CN" altLang="en-US" sz="2400" b="1" dirty="0">
                <a:latin typeface="楷体_GB2312" pitchFamily="49" charset="-122"/>
              </a:rPr>
              <a:t>可从直方图的分布得到：图像对比度、</a:t>
            </a:r>
          </a:p>
          <a:p>
            <a:pPr algn="ctr">
              <a:lnSpc>
                <a:spcPct val="90000"/>
              </a:lnSpc>
              <a:buFont typeface="Arial" panose="020B0604020202020204" pitchFamily="34" charset="0"/>
              <a:buNone/>
            </a:pPr>
            <a:r>
              <a:rPr lang="zh-CN" altLang="en-US" sz="2400" b="1" dirty="0">
                <a:latin typeface="楷体_GB2312" pitchFamily="49" charset="-122"/>
              </a:rPr>
              <a:t>动态范围、明暗程度等</a:t>
            </a:r>
          </a:p>
          <a:p>
            <a:pPr>
              <a:lnSpc>
                <a:spcPct val="90000"/>
              </a:lnSpc>
              <a:buFont typeface="Arial" panose="020B0604020202020204" pitchFamily="34" charset="0"/>
              <a:buNone/>
            </a:pPr>
            <a:r>
              <a:rPr lang="zh-CN" altLang="en-US" sz="2400" b="1" dirty="0">
                <a:latin typeface="楷体_GB2312" pitchFamily="49" charset="-122"/>
              </a:rPr>
              <a:t>    一阶直方图的特征参数： </a:t>
            </a:r>
            <a:r>
              <a:rPr lang="en-US" altLang="zh-CN" sz="2400" b="1" i="1" dirty="0" err="1">
                <a:latin typeface="Times New Roman" panose="02020603050405020304" pitchFamily="18" charset="0"/>
              </a:rPr>
              <a:t>r</a:t>
            </a:r>
            <a:r>
              <a:rPr lang="en-US" altLang="zh-CN" sz="2400" b="1" i="1" baseline="-25000" dirty="0" err="1">
                <a:latin typeface="Times New Roman" panose="02020603050405020304" pitchFamily="18" charset="0"/>
              </a:rPr>
              <a:t>k</a:t>
            </a:r>
            <a:r>
              <a:rPr lang="en-US" altLang="zh-CN" sz="2400" b="1" dirty="0"/>
              <a:t>——</a:t>
            </a:r>
            <a:r>
              <a:rPr lang="zh-CN" altLang="en-US" sz="2400" b="1" dirty="0">
                <a:latin typeface="楷体_GB2312" pitchFamily="49" charset="-122"/>
              </a:rPr>
              <a:t>量化层</a:t>
            </a:r>
          </a:p>
          <a:p>
            <a:pPr>
              <a:lnSpc>
                <a:spcPct val="90000"/>
              </a:lnSpc>
              <a:buFont typeface="Arial" panose="020B0604020202020204" pitchFamily="34" charset="0"/>
              <a:buNone/>
            </a:pPr>
            <a:r>
              <a:rPr lang="zh-CN" altLang="en-US" sz="2400" b="1" dirty="0">
                <a:latin typeface="楷体_GB2312" pitchFamily="49" charset="-122"/>
              </a:rPr>
              <a:t>    </a:t>
            </a:r>
          </a:p>
          <a:p>
            <a:pPr>
              <a:lnSpc>
                <a:spcPct val="90000"/>
              </a:lnSpc>
              <a:buFont typeface="Arial" panose="020B0604020202020204" pitchFamily="34" charset="0"/>
              <a:buNone/>
            </a:pPr>
            <a:r>
              <a:rPr lang="zh-CN" altLang="en-US" sz="2400" b="1" dirty="0">
                <a:latin typeface="楷体_GB2312" pitchFamily="49" charset="-122"/>
              </a:rPr>
              <a:t>    均值：</a:t>
            </a:r>
          </a:p>
          <a:p>
            <a:pPr>
              <a:lnSpc>
                <a:spcPct val="90000"/>
              </a:lnSpc>
              <a:buFont typeface="Arial" panose="020B0604020202020204" pitchFamily="34" charset="0"/>
              <a:buNone/>
            </a:pPr>
            <a:r>
              <a:rPr lang="zh-CN" altLang="en-US" sz="2400" b="1" dirty="0">
                <a:latin typeface="楷体_GB2312" pitchFamily="49" charset="-122"/>
              </a:rPr>
              <a:t>    </a:t>
            </a:r>
          </a:p>
          <a:p>
            <a:pPr>
              <a:lnSpc>
                <a:spcPct val="90000"/>
              </a:lnSpc>
              <a:buFont typeface="Arial" panose="020B0604020202020204" pitchFamily="34" charset="0"/>
              <a:buNone/>
            </a:pPr>
            <a:r>
              <a:rPr lang="zh-CN" altLang="en-US" sz="2400" b="1" dirty="0">
                <a:latin typeface="楷体_GB2312" pitchFamily="49" charset="-122"/>
              </a:rPr>
              <a:t>    方差：</a:t>
            </a:r>
          </a:p>
          <a:p>
            <a:pPr>
              <a:lnSpc>
                <a:spcPct val="90000"/>
              </a:lnSpc>
              <a:buFont typeface="Arial" panose="020B0604020202020204" pitchFamily="34" charset="0"/>
              <a:buNone/>
            </a:pPr>
            <a:r>
              <a:rPr lang="zh-CN" altLang="en-US" sz="2400" b="1" dirty="0">
                <a:latin typeface="楷体_GB2312" pitchFamily="49" charset="-122"/>
              </a:rPr>
              <a:t>   </a:t>
            </a:r>
          </a:p>
          <a:p>
            <a:pPr>
              <a:lnSpc>
                <a:spcPct val="90000"/>
              </a:lnSpc>
              <a:buFont typeface="Arial" panose="020B0604020202020204" pitchFamily="34" charset="0"/>
              <a:buNone/>
            </a:pPr>
            <a:r>
              <a:rPr lang="zh-CN" altLang="en-US" sz="2400" b="1" dirty="0">
                <a:latin typeface="楷体_GB2312" pitchFamily="49" charset="-122"/>
              </a:rPr>
              <a:t>    歪斜度</a:t>
            </a:r>
            <a:r>
              <a:rPr lang="en-US" altLang="zh-CN" sz="2400" b="1" dirty="0">
                <a:latin typeface="楷体_GB2312" pitchFamily="49" charset="-122"/>
              </a:rPr>
              <a:t>(</a:t>
            </a:r>
            <a:r>
              <a:rPr lang="en-US" altLang="zh-CN" sz="2400" b="1" dirty="0" err="1">
                <a:latin typeface="楷体_GB2312" pitchFamily="49" charset="-122"/>
              </a:rPr>
              <a:t>skewness</a:t>
            </a:r>
            <a:r>
              <a:rPr lang="en-US" altLang="zh-CN" sz="2400" b="1" dirty="0">
                <a:latin typeface="楷体_GB2312" pitchFamily="49" charset="-122"/>
              </a:rPr>
              <a:t>)</a:t>
            </a:r>
            <a:r>
              <a:rPr lang="zh-CN" altLang="en-US" sz="2400" b="1" dirty="0">
                <a:latin typeface="楷体_GB2312" pitchFamily="49" charset="-122"/>
              </a:rPr>
              <a:t>：</a:t>
            </a:r>
          </a:p>
          <a:p>
            <a:pPr>
              <a:lnSpc>
                <a:spcPct val="90000"/>
              </a:lnSpc>
              <a:buFont typeface="Arial" panose="020B0604020202020204" pitchFamily="34" charset="0"/>
              <a:buNone/>
            </a:pPr>
            <a:endParaRPr lang="en-US" altLang="zh-CN" sz="2400" b="1" baseline="-25000" dirty="0">
              <a:latin typeface="楷体_GB2312" pitchFamily="49" charset="-122"/>
            </a:endParaRPr>
          </a:p>
        </p:txBody>
      </p:sp>
      <p:graphicFrame>
        <p:nvGraphicFramePr>
          <p:cNvPr id="2050" name="Object 3"/>
          <p:cNvGraphicFramePr>
            <a:graphicFrameLocks noChangeAspect="1"/>
          </p:cNvGraphicFramePr>
          <p:nvPr>
            <p:extLst>
              <p:ext uri="{D42A27DB-BD31-4B8C-83A1-F6EECF244321}">
                <p14:modId xmlns:p14="http://schemas.microsoft.com/office/powerpoint/2010/main" val="1101974496"/>
              </p:ext>
            </p:extLst>
          </p:nvPr>
        </p:nvGraphicFramePr>
        <p:xfrm>
          <a:off x="2473325" y="3281660"/>
          <a:ext cx="3754438" cy="762000"/>
        </p:xfrm>
        <a:graphic>
          <a:graphicData uri="http://schemas.openxmlformats.org/presentationml/2006/ole">
            <mc:AlternateContent xmlns:mc="http://schemas.openxmlformats.org/markup-compatibility/2006">
              <mc:Choice xmlns:v="urn:schemas-microsoft-com:vml" Requires="v">
                <p:oleObj spid="_x0000_s2110" name="Equation" r:id="rId3" imgW="1993680" imgH="457200" progId="Equation.DSMT4">
                  <p:embed/>
                </p:oleObj>
              </mc:Choice>
              <mc:Fallback>
                <p:oleObj name="Equation" r:id="rId3" imgW="199368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325" y="3281660"/>
                        <a:ext cx="37544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p:cNvGraphicFramePr>
            <a:graphicFrameLocks noChangeAspect="1"/>
          </p:cNvGraphicFramePr>
          <p:nvPr>
            <p:extLst>
              <p:ext uri="{D42A27DB-BD31-4B8C-83A1-F6EECF244321}">
                <p14:modId xmlns:p14="http://schemas.microsoft.com/office/powerpoint/2010/main" val="3295965939"/>
              </p:ext>
            </p:extLst>
          </p:nvPr>
        </p:nvGraphicFramePr>
        <p:xfrm>
          <a:off x="2398713" y="4043660"/>
          <a:ext cx="3903662" cy="762000"/>
        </p:xfrm>
        <a:graphic>
          <a:graphicData uri="http://schemas.openxmlformats.org/presentationml/2006/ole">
            <mc:AlternateContent xmlns:mc="http://schemas.openxmlformats.org/markup-compatibility/2006">
              <mc:Choice xmlns:v="urn:schemas-microsoft-com:vml" Requires="v">
                <p:oleObj spid="_x0000_s2111" name="Equation" r:id="rId5" imgW="2831760" imgH="482400" progId="Equation.DSMT4">
                  <p:embed/>
                </p:oleObj>
              </mc:Choice>
              <mc:Fallback>
                <p:oleObj name="Equation" r:id="rId5" imgW="283176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8713" y="4043660"/>
                        <a:ext cx="3903662"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5"/>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112" name="Equation" r:id="rId7" imgW="914400" imgH="198720" progId="Equation.DSMT4">
                  <p:embed/>
                </p:oleObj>
              </mc:Choice>
              <mc:Fallback>
                <p:oleObj name="Equation" r:id="rId7" imgW="914400" imgH="198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6"/>
          <p:cNvGraphicFramePr>
            <a:graphicFrameLocks noChangeAspect="1"/>
          </p:cNvGraphicFramePr>
          <p:nvPr>
            <p:extLst>
              <p:ext uri="{D42A27DB-BD31-4B8C-83A1-F6EECF244321}">
                <p14:modId xmlns:p14="http://schemas.microsoft.com/office/powerpoint/2010/main" val="3084796808"/>
              </p:ext>
            </p:extLst>
          </p:nvPr>
        </p:nvGraphicFramePr>
        <p:xfrm>
          <a:off x="3875088" y="4705944"/>
          <a:ext cx="3810000" cy="762000"/>
        </p:xfrm>
        <a:graphic>
          <a:graphicData uri="http://schemas.openxmlformats.org/presentationml/2006/ole">
            <mc:AlternateContent xmlns:mc="http://schemas.openxmlformats.org/markup-compatibility/2006">
              <mc:Choice xmlns:v="urn:schemas-microsoft-com:vml" Requires="v">
                <p:oleObj spid="_x0000_s2113" name="Equation" r:id="rId9" imgW="2984400" imgH="482400" progId="Equation.DSMT4">
                  <p:embed/>
                </p:oleObj>
              </mc:Choice>
              <mc:Fallback>
                <p:oleObj name="Equation" r:id="rId9" imgW="298440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5088" y="4705944"/>
                        <a:ext cx="3810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7" name="Rectangle 9"/>
          <p:cNvSpPr>
            <a:spLocks noChangeArrowheads="1"/>
          </p:cNvSpPr>
          <p:nvPr/>
        </p:nvSpPr>
        <p:spPr bwMode="auto">
          <a:xfrm>
            <a:off x="2987675" y="549275"/>
            <a:ext cx="41052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 typeface="Arial" panose="020B0604020202020204" pitchFamily="34" charset="0"/>
              <a:buNone/>
            </a:pPr>
            <a:r>
              <a:rPr lang="zh-CN" altLang="en-US" sz="4000">
                <a:solidFill>
                  <a:srgbClr val="0000FF"/>
                </a:solidFill>
                <a:ea typeface="隶书" panose="02010509060101010101" pitchFamily="49" charset="-122"/>
              </a:rPr>
              <a:t>   直方图特征      </a:t>
            </a:r>
          </a:p>
        </p:txBody>
      </p:sp>
      <p:pic>
        <p:nvPicPr>
          <p:cNvPr id="2" name="图片 1"/>
          <p:cNvPicPr>
            <a:picLocks noChangeAspect="1"/>
          </p:cNvPicPr>
          <p:nvPr/>
        </p:nvPicPr>
        <p:blipFill>
          <a:blip r:embed="rId11"/>
          <a:stretch>
            <a:fillRect/>
          </a:stretch>
        </p:blipFill>
        <p:spPr>
          <a:xfrm>
            <a:off x="83344" y="5734050"/>
            <a:ext cx="4267200" cy="1123950"/>
          </a:xfrm>
          <a:prstGeom prst="rect">
            <a:avLst/>
          </a:prstGeom>
        </p:spPr>
      </p:pic>
      <p:sp>
        <p:nvSpPr>
          <p:cNvPr id="3" name="矩形 2"/>
          <p:cNvSpPr/>
          <p:nvPr/>
        </p:nvSpPr>
        <p:spPr>
          <a:xfrm>
            <a:off x="4572000" y="5734050"/>
            <a:ext cx="4572000" cy="923330"/>
          </a:xfrm>
          <a:prstGeom prst="rect">
            <a:avLst/>
          </a:prstGeom>
        </p:spPr>
        <p:txBody>
          <a:bodyPr>
            <a:spAutoFit/>
          </a:bodyPr>
          <a:lstStyle/>
          <a:p>
            <a:r>
              <a:rPr lang="zh-CN" altLang="en-US" dirty="0">
                <a:solidFill>
                  <a:srgbClr val="404040"/>
                </a:solidFill>
                <a:latin typeface="宋体" panose="02010600030101010101" pitchFamily="2" charset="-122"/>
              </a:rPr>
              <a:t>正态分布的 </a:t>
            </a:r>
            <a:r>
              <a:rPr lang="en-US" altLang="zh-CN" dirty="0" err="1">
                <a:solidFill>
                  <a:srgbClr val="404040"/>
                </a:solidFill>
                <a:latin typeface="Times New Roman" panose="02020603050405020304" pitchFamily="18" charset="0"/>
              </a:rPr>
              <a:t>Skewness</a:t>
            </a:r>
            <a:r>
              <a:rPr lang="en-US" altLang="zh-CN" dirty="0">
                <a:solidFill>
                  <a:srgbClr val="404040"/>
                </a:solidFill>
                <a:latin typeface="Times New Roman" panose="02020603050405020304" pitchFamily="18" charset="0"/>
              </a:rPr>
              <a:t>=0</a:t>
            </a:r>
            <a:r>
              <a:rPr lang="zh-CN" altLang="en-US" dirty="0">
                <a:solidFill>
                  <a:srgbClr val="404040"/>
                </a:solidFill>
                <a:latin typeface="宋体" panose="02010600030101010101" pitchFamily="2" charset="-122"/>
              </a:rPr>
              <a:t>。</a:t>
            </a:r>
            <a:endParaRPr lang="en-US" altLang="zh-CN" dirty="0">
              <a:solidFill>
                <a:srgbClr val="404040"/>
              </a:solidFill>
              <a:latin typeface="宋体" panose="02010600030101010101" pitchFamily="2" charset="-122"/>
            </a:endParaRPr>
          </a:p>
          <a:p>
            <a:r>
              <a:rPr lang="zh-CN" altLang="en-US" dirty="0">
                <a:solidFill>
                  <a:srgbClr val="404040"/>
                </a:solidFill>
                <a:latin typeface="宋体" panose="02010600030101010101" pitchFamily="2" charset="-122"/>
              </a:rPr>
              <a:t>如果</a:t>
            </a:r>
            <a:r>
              <a:rPr lang="en-US" altLang="zh-CN" dirty="0" err="1">
                <a:solidFill>
                  <a:srgbClr val="404040"/>
                </a:solidFill>
                <a:latin typeface="Times New Roman" panose="02020603050405020304" pitchFamily="18" charset="0"/>
              </a:rPr>
              <a:t>Skewness</a:t>
            </a:r>
            <a:r>
              <a:rPr lang="en-US" altLang="zh-CN" dirty="0">
                <a:solidFill>
                  <a:srgbClr val="404040"/>
                </a:solidFill>
                <a:latin typeface="Times New Roman" panose="02020603050405020304" pitchFamily="18" charset="0"/>
              </a:rPr>
              <a:t>&gt;0 </a:t>
            </a:r>
            <a:r>
              <a:rPr lang="zh-CN" altLang="en-US" dirty="0">
                <a:solidFill>
                  <a:srgbClr val="404040"/>
                </a:solidFill>
                <a:latin typeface="宋体" panose="02010600030101010101" pitchFamily="2" charset="-122"/>
              </a:rPr>
              <a:t>代表波形有右侧长尾，</a:t>
            </a:r>
            <a:endParaRPr lang="en-US" altLang="zh-CN" dirty="0">
              <a:solidFill>
                <a:srgbClr val="404040"/>
              </a:solidFill>
              <a:latin typeface="宋体" panose="02010600030101010101" pitchFamily="2" charset="-122"/>
            </a:endParaRPr>
          </a:p>
          <a:p>
            <a:r>
              <a:rPr lang="zh-CN" altLang="en-US" dirty="0">
                <a:solidFill>
                  <a:srgbClr val="404040"/>
                </a:solidFill>
                <a:latin typeface="宋体" panose="02010600030101010101" pitchFamily="2" charset="-122"/>
              </a:rPr>
              <a:t>如果</a:t>
            </a:r>
            <a:r>
              <a:rPr lang="en-US" altLang="zh-CN" dirty="0" err="1">
                <a:solidFill>
                  <a:srgbClr val="404040"/>
                </a:solidFill>
                <a:latin typeface="Times New Roman" panose="02020603050405020304" pitchFamily="18" charset="0"/>
              </a:rPr>
              <a:t>Skewness</a:t>
            </a:r>
            <a:r>
              <a:rPr lang="en-US" altLang="zh-CN" dirty="0">
                <a:solidFill>
                  <a:srgbClr val="404040"/>
                </a:solidFill>
                <a:latin typeface="Times New Roman" panose="02020603050405020304" pitchFamily="18" charset="0"/>
              </a:rPr>
              <a:t>&lt;0 </a:t>
            </a:r>
            <a:r>
              <a:rPr lang="zh-CN" altLang="en-US" dirty="0">
                <a:solidFill>
                  <a:srgbClr val="404040"/>
                </a:solidFill>
                <a:latin typeface="宋体" panose="02010600030101010101" pitchFamily="2" charset="-122"/>
              </a:rPr>
              <a:t>代表波形有左侧长尾。</a:t>
            </a:r>
          </a:p>
        </p:txBody>
      </p:sp>
    </p:spTree>
    <p:extLst>
      <p:ext uri="{BB962C8B-B14F-4D97-AF65-F5344CB8AC3E}">
        <p14:creationId xmlns:p14="http://schemas.microsoft.com/office/powerpoint/2010/main" val="63980744"/>
      </p:ext>
    </p:extLst>
  </p:cSld>
  <p:clrMapOvr>
    <a:masterClrMapping/>
  </p:clrMapOvr>
  <p:transition spd="med" advTm="3025">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7266">
                                            <p:txEl>
                                              <p:pRg st="0" end="0"/>
                                            </p:txEl>
                                          </p:spTgt>
                                        </p:tgtEl>
                                        <p:attrNameLst>
                                          <p:attrName>style.visibility</p:attrName>
                                        </p:attrNameLst>
                                      </p:cBhvr>
                                      <p:to>
                                        <p:strVal val="visible"/>
                                      </p:to>
                                    </p:set>
                                    <p:anim calcmode="lin" valueType="num">
                                      <p:cBhvr additive="base">
                                        <p:cTn id="7" dur="500" fill="hold"/>
                                        <p:tgtEl>
                                          <p:spTgt spid="2672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72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7266">
                                            <p:txEl>
                                              <p:pRg st="1" end="1"/>
                                            </p:txEl>
                                          </p:spTgt>
                                        </p:tgtEl>
                                        <p:attrNameLst>
                                          <p:attrName>style.visibility</p:attrName>
                                        </p:attrNameLst>
                                      </p:cBhvr>
                                      <p:to>
                                        <p:strVal val="visible"/>
                                      </p:to>
                                    </p:set>
                                    <p:anim calcmode="lin" valueType="num">
                                      <p:cBhvr additive="base">
                                        <p:cTn id="13" dur="500" fill="hold"/>
                                        <p:tgtEl>
                                          <p:spTgt spid="2672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72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7266">
                                            <p:txEl>
                                              <p:pRg st="2" end="2"/>
                                            </p:txEl>
                                          </p:spTgt>
                                        </p:tgtEl>
                                        <p:attrNameLst>
                                          <p:attrName>style.visibility</p:attrName>
                                        </p:attrNameLst>
                                      </p:cBhvr>
                                      <p:to>
                                        <p:strVal val="visible"/>
                                      </p:to>
                                    </p:set>
                                    <p:anim calcmode="lin" valueType="num">
                                      <p:cBhvr additive="base">
                                        <p:cTn id="19" dur="500" fill="hold"/>
                                        <p:tgtEl>
                                          <p:spTgt spid="26726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72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7266">
                                            <p:txEl>
                                              <p:pRg st="3" end="3"/>
                                            </p:txEl>
                                          </p:spTgt>
                                        </p:tgtEl>
                                        <p:attrNameLst>
                                          <p:attrName>style.visibility</p:attrName>
                                        </p:attrNameLst>
                                      </p:cBhvr>
                                      <p:to>
                                        <p:strVal val="visible"/>
                                      </p:to>
                                    </p:set>
                                    <p:anim calcmode="lin" valueType="num">
                                      <p:cBhvr additive="base">
                                        <p:cTn id="25" dur="500" fill="hold"/>
                                        <p:tgtEl>
                                          <p:spTgt spid="26726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72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7266">
                                            <p:txEl>
                                              <p:pRg st="4" end="4"/>
                                            </p:txEl>
                                          </p:spTgt>
                                        </p:tgtEl>
                                        <p:attrNameLst>
                                          <p:attrName>style.visibility</p:attrName>
                                        </p:attrNameLst>
                                      </p:cBhvr>
                                      <p:to>
                                        <p:strVal val="visible"/>
                                      </p:to>
                                    </p:set>
                                    <p:anim calcmode="lin" valueType="num">
                                      <p:cBhvr additive="base">
                                        <p:cTn id="31" dur="500" fill="hold"/>
                                        <p:tgtEl>
                                          <p:spTgt spid="26726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72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7266">
                                            <p:txEl>
                                              <p:pRg st="5" end="5"/>
                                            </p:txEl>
                                          </p:spTgt>
                                        </p:tgtEl>
                                        <p:attrNameLst>
                                          <p:attrName>style.visibility</p:attrName>
                                        </p:attrNameLst>
                                      </p:cBhvr>
                                      <p:to>
                                        <p:strVal val="visible"/>
                                      </p:to>
                                    </p:set>
                                    <p:anim calcmode="lin" valueType="num">
                                      <p:cBhvr additive="base">
                                        <p:cTn id="37" dur="500" fill="hold"/>
                                        <p:tgtEl>
                                          <p:spTgt spid="26726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726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7266">
                                            <p:txEl>
                                              <p:pRg st="6" end="6"/>
                                            </p:txEl>
                                          </p:spTgt>
                                        </p:tgtEl>
                                        <p:attrNameLst>
                                          <p:attrName>style.visibility</p:attrName>
                                        </p:attrNameLst>
                                      </p:cBhvr>
                                      <p:to>
                                        <p:strVal val="visible"/>
                                      </p:to>
                                    </p:set>
                                    <p:anim calcmode="lin" valueType="num">
                                      <p:cBhvr additive="base">
                                        <p:cTn id="43" dur="500" fill="hold"/>
                                        <p:tgtEl>
                                          <p:spTgt spid="26726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726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7266">
                                            <p:txEl>
                                              <p:pRg st="7" end="7"/>
                                            </p:txEl>
                                          </p:spTgt>
                                        </p:tgtEl>
                                        <p:attrNameLst>
                                          <p:attrName>style.visibility</p:attrName>
                                        </p:attrNameLst>
                                      </p:cBhvr>
                                      <p:to>
                                        <p:strVal val="visible"/>
                                      </p:to>
                                    </p:set>
                                    <p:anim calcmode="lin" valueType="num">
                                      <p:cBhvr additive="base">
                                        <p:cTn id="49" dur="500" fill="hold"/>
                                        <p:tgtEl>
                                          <p:spTgt spid="26726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6726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7266">
                                            <p:txEl>
                                              <p:pRg st="8" end="8"/>
                                            </p:txEl>
                                          </p:spTgt>
                                        </p:tgtEl>
                                        <p:attrNameLst>
                                          <p:attrName>style.visibility</p:attrName>
                                        </p:attrNameLst>
                                      </p:cBhvr>
                                      <p:to>
                                        <p:strVal val="visible"/>
                                      </p:to>
                                    </p:set>
                                    <p:anim calcmode="lin" valueType="num">
                                      <p:cBhvr additive="base">
                                        <p:cTn id="55" dur="500" fill="hold"/>
                                        <p:tgtEl>
                                          <p:spTgt spid="26726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726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7266">
                                            <p:txEl>
                                              <p:pRg st="9" end="9"/>
                                            </p:txEl>
                                          </p:spTgt>
                                        </p:tgtEl>
                                        <p:attrNameLst>
                                          <p:attrName>style.visibility</p:attrName>
                                        </p:attrNameLst>
                                      </p:cBhvr>
                                      <p:to>
                                        <p:strVal val="visible"/>
                                      </p:to>
                                    </p:set>
                                    <p:anim calcmode="lin" valueType="num">
                                      <p:cBhvr additive="base">
                                        <p:cTn id="61" dur="500" fill="hold"/>
                                        <p:tgtEl>
                                          <p:spTgt spid="26726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6726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p:cNvSpPr>
          <p:nvPr>
            <p:ph type="title"/>
          </p:nvPr>
        </p:nvSpPr>
        <p:spPr/>
        <p:txBody>
          <a:bodyPr/>
          <a:lstStyle/>
          <a:p>
            <a:r>
              <a:rPr lang="zh-CN" altLang="en-US" sz="4000">
                <a:solidFill>
                  <a:schemeClr val="folHlink"/>
                </a:solidFill>
                <a:ea typeface="隶书" panose="02010509060101010101" pitchFamily="49" charset="-122"/>
              </a:rPr>
              <a:t>边界矩</a:t>
            </a:r>
          </a:p>
        </p:txBody>
      </p:sp>
      <p:sp>
        <p:nvSpPr>
          <p:cNvPr id="164867"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64868" name="Text Box 4"/>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64869" name="Text Box 5"/>
          <p:cNvSpPr txBox="1">
            <a:spLocks noChangeArrowheads="1"/>
          </p:cNvSpPr>
          <p:nvPr/>
        </p:nvSpPr>
        <p:spPr bwMode="auto">
          <a:xfrm>
            <a:off x="755650" y="1125538"/>
            <a:ext cx="770572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1pPr>
            <a:lvl2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2pPr>
            <a:lvl3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3pPr>
            <a:lvl4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4pPr>
            <a:lvl5pPr eaLnBrk="0" hangingPunct="0">
              <a:tabLst>
                <a:tab pos="114300" algn="l"/>
                <a:tab pos="571500" algn="l"/>
                <a:tab pos="800100" algn="l"/>
              </a:tabLst>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tabLst>
                <a:tab pos="114300" algn="l"/>
                <a:tab pos="571500" algn="l"/>
                <a:tab pos="800100" algn="l"/>
              </a:tabLst>
              <a:defRPr sz="2800" b="1">
                <a:solidFill>
                  <a:srgbClr val="6600FF"/>
                </a:solidFill>
                <a:latin typeface="Arial" panose="020B0604020202020204" pitchFamily="34" charset="0"/>
                <a:ea typeface="楷体_GB2312" pitchFamily="49" charset="-122"/>
              </a:defRPr>
            </a:lvl9pPr>
          </a:lstStyle>
          <a:p>
            <a:pPr eaLnBrk="1" hangingPunct="1">
              <a:lnSpc>
                <a:spcPts val="3200"/>
              </a:lnSpc>
              <a:spcBef>
                <a:spcPct val="0"/>
              </a:spcBef>
              <a:buFontTx/>
              <a:buNone/>
            </a:pPr>
            <a:endParaRPr lang="zh-CN" altLang="en-US">
              <a:solidFill>
                <a:srgbClr val="000000"/>
              </a:solidFill>
              <a:latin typeface="新宋体" panose="02010609030101010101" pitchFamily="49" charset="-122"/>
              <a:ea typeface="新宋体" panose="02010609030101010101" pitchFamily="49" charset="-122"/>
            </a:endParaRPr>
          </a:p>
          <a:p>
            <a:pPr eaLnBrk="1" hangingPunct="1">
              <a:lnSpc>
                <a:spcPts val="1000"/>
              </a:lnSpc>
              <a:spcBef>
                <a:spcPct val="0"/>
              </a:spcBef>
              <a:buFontTx/>
              <a:buNone/>
            </a:pPr>
            <a:endParaRPr lang="zh-CN" altLang="en-US">
              <a:solidFill>
                <a:srgbClr val="000000"/>
              </a:solidFill>
              <a:latin typeface="新宋体" panose="02010609030101010101" pitchFamily="49" charset="-122"/>
              <a:ea typeface="新宋体" panose="02010609030101010101" pitchFamily="49" charset="-122"/>
            </a:endParaRPr>
          </a:p>
          <a:p>
            <a:pPr eaLnBrk="1" hangingPunct="1">
              <a:lnSpc>
                <a:spcPts val="3613"/>
              </a:lnSpc>
              <a:spcBef>
                <a:spcPct val="0"/>
              </a:spcBef>
              <a:buFontTx/>
              <a:buNone/>
            </a:pPr>
            <a:r>
              <a:rPr lang="zh-CN" altLang="en-US">
                <a:solidFill>
                  <a:srgbClr val="000000"/>
                </a:solidFill>
                <a:latin typeface="新宋体" panose="02010609030101010101" pitchFamily="49" charset="-122"/>
                <a:ea typeface="新宋体" panose="02010609030101010101" pitchFamily="49" charset="-122"/>
              </a:rPr>
              <a:t>	</a:t>
            </a:r>
            <a:r>
              <a:rPr lang="zh-CN" altLang="en-US">
                <a:solidFill>
                  <a:srgbClr val="FF0000"/>
                </a:solidFill>
                <a:latin typeface="Wingdings" panose="05000000000000000000" pitchFamily="2" charset="2"/>
                <a:ea typeface="宋体" panose="02010600030101010101" pitchFamily="2" charset="-122"/>
              </a:rPr>
              <a:t> </a:t>
            </a:r>
            <a:r>
              <a:rPr lang="zh-CN" altLang="en-US">
                <a:solidFill>
                  <a:schemeClr val="tx1"/>
                </a:solidFill>
                <a:latin typeface="Wingdings" panose="05000000000000000000" pitchFamily="2" charset="2"/>
                <a:ea typeface="宋体" panose="02010600030101010101" pitchFamily="2" charset="-122"/>
              </a:rPr>
              <a:t>边界</a:t>
            </a:r>
            <a:r>
              <a:rPr lang="zh-CN" altLang="en-US">
                <a:solidFill>
                  <a:srgbClr val="000000"/>
                </a:solidFill>
                <a:latin typeface="新宋体" panose="02010609030101010101" pitchFamily="49" charset="-122"/>
                <a:ea typeface="新宋体" panose="02010609030101010101" pitchFamily="49" charset="-122"/>
              </a:rPr>
              <a:t>矩的优点：</a:t>
            </a:r>
          </a:p>
          <a:p>
            <a:pPr eaLnBrk="1" hangingPunct="1">
              <a:lnSpc>
                <a:spcPts val="1000"/>
              </a:lnSpc>
              <a:spcBef>
                <a:spcPct val="0"/>
              </a:spcBef>
              <a:buFontTx/>
              <a:buNone/>
            </a:pPr>
            <a:endParaRPr lang="zh-CN" altLang="en-US">
              <a:solidFill>
                <a:srgbClr val="000000"/>
              </a:solidFill>
              <a:latin typeface="新宋体" panose="02010609030101010101" pitchFamily="49" charset="-122"/>
              <a:ea typeface="新宋体" panose="02010609030101010101" pitchFamily="49" charset="-122"/>
            </a:endParaRPr>
          </a:p>
          <a:p>
            <a:pPr eaLnBrk="1" hangingPunct="1">
              <a:lnSpc>
                <a:spcPts val="3600"/>
              </a:lnSpc>
              <a:spcBef>
                <a:spcPct val="0"/>
              </a:spcBef>
              <a:buFontTx/>
              <a:buNone/>
            </a:pPr>
            <a:r>
              <a:rPr lang="zh-CN" altLang="en-US">
                <a:solidFill>
                  <a:srgbClr val="000000"/>
                </a:solidFill>
                <a:latin typeface="新宋体" panose="02010609030101010101" pitchFamily="49" charset="-122"/>
                <a:ea typeface="新宋体" panose="02010609030101010101" pitchFamily="49" charset="-122"/>
              </a:rPr>
              <a:t>		</a:t>
            </a:r>
            <a:r>
              <a:rPr lang="zh-CN" altLang="en-US">
                <a:solidFill>
                  <a:srgbClr val="EE2B0A"/>
                </a:solidFill>
                <a:latin typeface="Wingdings" panose="05000000000000000000" pitchFamily="2" charset="2"/>
                <a:ea typeface="宋体" panose="02010600030101010101" pitchFamily="2" charset="-122"/>
              </a:rPr>
              <a:t> </a:t>
            </a:r>
            <a:r>
              <a:rPr lang="zh-CN" altLang="en-US">
                <a:solidFill>
                  <a:srgbClr val="000000"/>
                </a:solidFill>
                <a:latin typeface="新宋体" panose="02010609030101010101" pitchFamily="49" charset="-122"/>
                <a:ea typeface="新宋体" panose="02010609030101010101" pitchFamily="49" charset="-122"/>
              </a:rPr>
              <a:t>实现是直接的</a:t>
            </a:r>
          </a:p>
          <a:p>
            <a:pPr eaLnBrk="1" hangingPunct="1">
              <a:lnSpc>
                <a:spcPts val="1000"/>
              </a:lnSpc>
              <a:spcBef>
                <a:spcPct val="0"/>
              </a:spcBef>
              <a:buFontTx/>
              <a:buNone/>
            </a:pPr>
            <a:endParaRPr lang="zh-CN" altLang="en-US">
              <a:solidFill>
                <a:srgbClr val="000000"/>
              </a:solidFill>
              <a:latin typeface="新宋体" panose="02010609030101010101" pitchFamily="49" charset="-122"/>
              <a:ea typeface="新宋体" panose="02010609030101010101" pitchFamily="49" charset="-122"/>
            </a:endParaRPr>
          </a:p>
          <a:p>
            <a:pPr eaLnBrk="1" hangingPunct="1">
              <a:lnSpc>
                <a:spcPts val="3625"/>
              </a:lnSpc>
              <a:spcBef>
                <a:spcPct val="0"/>
              </a:spcBef>
              <a:buFontTx/>
              <a:buNone/>
            </a:pPr>
            <a:r>
              <a:rPr lang="zh-CN" altLang="en-US">
                <a:solidFill>
                  <a:srgbClr val="000000"/>
                </a:solidFill>
                <a:latin typeface="新宋体" panose="02010609030101010101" pitchFamily="49" charset="-122"/>
                <a:ea typeface="新宋体" panose="02010609030101010101" pitchFamily="49" charset="-122"/>
              </a:rPr>
              <a:t>		</a:t>
            </a:r>
            <a:r>
              <a:rPr lang="zh-CN" altLang="en-US">
                <a:solidFill>
                  <a:srgbClr val="EE2B0A"/>
                </a:solidFill>
                <a:latin typeface="Wingdings" panose="05000000000000000000" pitchFamily="2" charset="2"/>
                <a:ea typeface="宋体" panose="02010600030101010101" pitchFamily="2" charset="-122"/>
              </a:rPr>
              <a:t> </a:t>
            </a:r>
            <a:r>
              <a:rPr lang="zh-CN" altLang="en-US">
                <a:solidFill>
                  <a:srgbClr val="000000"/>
                </a:solidFill>
                <a:latin typeface="新宋体" panose="02010609030101010101" pitchFamily="49" charset="-122"/>
                <a:ea typeface="新宋体" panose="02010609030101010101" pitchFamily="49" charset="-122"/>
              </a:rPr>
              <a:t>附带了一种关于边界形状的</a:t>
            </a:r>
            <a:r>
              <a:rPr lang="zh-CN" altLang="en-US">
                <a:solidFill>
                  <a:srgbClr val="000000"/>
                </a:solidFill>
                <a:latin typeface="Times New Roman" panose="02020603050405020304" pitchFamily="18" charset="0"/>
                <a:ea typeface="新宋体" panose="02010609030101010101" pitchFamily="49" charset="-122"/>
              </a:rPr>
              <a:t>“</a:t>
            </a:r>
            <a:r>
              <a:rPr lang="zh-CN" altLang="en-US">
                <a:solidFill>
                  <a:srgbClr val="000000"/>
                </a:solidFill>
                <a:latin typeface="新宋体" panose="02010609030101010101" pitchFamily="49" charset="-122"/>
                <a:ea typeface="新宋体" panose="02010609030101010101" pitchFamily="49" charset="-122"/>
              </a:rPr>
              <a:t>物理</a:t>
            </a:r>
            <a:r>
              <a:rPr lang="zh-CN" altLang="en-US">
                <a:solidFill>
                  <a:srgbClr val="000000"/>
                </a:solidFill>
                <a:latin typeface="Times New Roman" panose="02020603050405020304" pitchFamily="18" charset="0"/>
                <a:ea typeface="新宋体" panose="02010609030101010101" pitchFamily="49" charset="-122"/>
              </a:rPr>
              <a:t>”</a:t>
            </a:r>
            <a:r>
              <a:rPr lang="zh-CN" altLang="en-US">
                <a:solidFill>
                  <a:srgbClr val="000000"/>
                </a:solidFill>
                <a:latin typeface="新宋体" panose="02010609030101010101" pitchFamily="49" charset="-122"/>
                <a:ea typeface="新宋体" panose="02010609030101010101" pitchFamily="49" charset="-122"/>
              </a:rPr>
              <a:t>解释</a:t>
            </a:r>
          </a:p>
          <a:p>
            <a:pPr eaLnBrk="1" hangingPunct="1">
              <a:lnSpc>
                <a:spcPts val="1000"/>
              </a:lnSpc>
              <a:spcBef>
                <a:spcPct val="0"/>
              </a:spcBef>
              <a:buFontTx/>
              <a:buNone/>
            </a:pPr>
            <a:endParaRPr lang="zh-CN" altLang="en-US">
              <a:solidFill>
                <a:srgbClr val="000000"/>
              </a:solidFill>
              <a:latin typeface="新宋体" panose="02010609030101010101" pitchFamily="49" charset="-122"/>
              <a:ea typeface="新宋体" panose="02010609030101010101" pitchFamily="49" charset="-122"/>
            </a:endParaRPr>
          </a:p>
          <a:p>
            <a:pPr eaLnBrk="1" hangingPunct="1">
              <a:lnSpc>
                <a:spcPts val="3613"/>
              </a:lnSpc>
              <a:spcBef>
                <a:spcPct val="0"/>
              </a:spcBef>
              <a:buFontTx/>
              <a:buNone/>
            </a:pPr>
            <a:r>
              <a:rPr lang="zh-CN" altLang="en-US">
                <a:solidFill>
                  <a:srgbClr val="000000"/>
                </a:solidFill>
                <a:latin typeface="新宋体" panose="02010609030101010101" pitchFamily="49" charset="-122"/>
                <a:ea typeface="新宋体" panose="02010609030101010101" pitchFamily="49" charset="-122"/>
              </a:rPr>
              <a:t>		</a:t>
            </a:r>
            <a:r>
              <a:rPr lang="zh-CN" altLang="en-US">
                <a:solidFill>
                  <a:srgbClr val="EE2B0A"/>
                </a:solidFill>
                <a:latin typeface="Wingdings" panose="05000000000000000000" pitchFamily="2" charset="2"/>
                <a:ea typeface="新宋体" panose="02010609030101010101" pitchFamily="49" charset="-122"/>
              </a:rPr>
              <a:t> </a:t>
            </a:r>
            <a:r>
              <a:rPr lang="zh-CN" altLang="en-US">
                <a:solidFill>
                  <a:srgbClr val="000000"/>
                </a:solidFill>
                <a:latin typeface="新宋体" panose="02010609030101010101" pitchFamily="49" charset="-122"/>
                <a:ea typeface="新宋体" panose="02010609030101010101" pitchFamily="49" charset="-122"/>
              </a:rPr>
              <a:t>对于旋转不敏感</a:t>
            </a:r>
          </a:p>
          <a:p>
            <a:pPr eaLnBrk="1" hangingPunct="1">
              <a:lnSpc>
                <a:spcPts val="1000"/>
              </a:lnSpc>
              <a:spcBef>
                <a:spcPct val="0"/>
              </a:spcBef>
              <a:buFontTx/>
              <a:buNone/>
            </a:pPr>
            <a:endParaRPr lang="zh-CN" altLang="en-US">
              <a:solidFill>
                <a:srgbClr val="000000"/>
              </a:solidFill>
              <a:latin typeface="新宋体" panose="02010609030101010101" pitchFamily="49" charset="-122"/>
              <a:ea typeface="新宋体" panose="02010609030101010101" pitchFamily="49" charset="-122"/>
            </a:endParaRPr>
          </a:p>
          <a:p>
            <a:pPr eaLnBrk="1" hangingPunct="1">
              <a:lnSpc>
                <a:spcPts val="3600"/>
              </a:lnSpc>
              <a:spcBef>
                <a:spcPct val="0"/>
              </a:spcBef>
              <a:buFontTx/>
              <a:buNone/>
            </a:pPr>
            <a:r>
              <a:rPr lang="zh-CN" altLang="en-US">
                <a:solidFill>
                  <a:srgbClr val="000000"/>
                </a:solidFill>
                <a:latin typeface="新宋体" panose="02010609030101010101" pitchFamily="49" charset="-122"/>
                <a:ea typeface="新宋体" panose="02010609030101010101" pitchFamily="49" charset="-122"/>
              </a:rPr>
              <a:t>		</a:t>
            </a:r>
            <a:r>
              <a:rPr lang="zh-CN" altLang="en-US">
                <a:solidFill>
                  <a:srgbClr val="EE2B0A"/>
                </a:solidFill>
                <a:latin typeface="Wingdings" panose="05000000000000000000" pitchFamily="2" charset="2"/>
                <a:ea typeface="宋体" panose="02010600030101010101" pitchFamily="2" charset="-122"/>
              </a:rPr>
              <a:t> </a:t>
            </a:r>
            <a:r>
              <a:rPr lang="zh-CN" altLang="en-US">
                <a:solidFill>
                  <a:srgbClr val="000000"/>
                </a:solidFill>
                <a:latin typeface="新宋体" panose="02010609030101010101" pitchFamily="49" charset="-122"/>
                <a:ea typeface="新宋体" panose="02010609030101010101" pitchFamily="49" charset="-122"/>
              </a:rPr>
              <a:t>为了使其对大小比例不敏感，可以通过</a:t>
            </a:r>
          </a:p>
          <a:p>
            <a:pPr eaLnBrk="1" hangingPunct="1">
              <a:lnSpc>
                <a:spcPts val="3825"/>
              </a:lnSpc>
              <a:spcBef>
                <a:spcPct val="0"/>
              </a:spcBef>
              <a:buFontTx/>
              <a:buNone/>
            </a:pPr>
            <a:r>
              <a:rPr lang="zh-CN" altLang="en-US">
                <a:solidFill>
                  <a:srgbClr val="000000"/>
                </a:solidFill>
                <a:latin typeface="新宋体" panose="02010609030101010101" pitchFamily="49" charset="-122"/>
                <a:ea typeface="新宋体" panose="02010609030101010101" pitchFamily="49" charset="-122"/>
              </a:rPr>
              <a:t>			伸缩</a:t>
            </a:r>
            <a:r>
              <a:rPr lang="en-US" altLang="zh-CN">
                <a:solidFill>
                  <a:srgbClr val="000000"/>
                </a:solidFill>
                <a:latin typeface="新宋体" panose="02010609030101010101" pitchFamily="49" charset="-122"/>
                <a:ea typeface="新宋体" panose="02010609030101010101" pitchFamily="49" charset="-122"/>
              </a:rPr>
              <a:t>r</a:t>
            </a:r>
            <a:r>
              <a:rPr lang="zh-CN" altLang="en-US">
                <a:solidFill>
                  <a:srgbClr val="000000"/>
                </a:solidFill>
                <a:latin typeface="新宋体" panose="02010609030101010101" pitchFamily="49" charset="-122"/>
                <a:ea typeface="新宋体" panose="02010609030101010101" pitchFamily="49" charset="-122"/>
              </a:rPr>
              <a:t>的范围来将大小正则化。</a:t>
            </a:r>
          </a:p>
        </p:txBody>
      </p:sp>
    </p:spTree>
    <p:extLst>
      <p:ext uri="{BB962C8B-B14F-4D97-AF65-F5344CB8AC3E}">
        <p14:creationId xmlns:p14="http://schemas.microsoft.com/office/powerpoint/2010/main" val="253923540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Shape context</a:t>
            </a:r>
            <a:endParaRPr lang="zh-CN" altLang="en-US" dirty="0"/>
          </a:p>
        </p:txBody>
      </p:sp>
      <p:sp>
        <p:nvSpPr>
          <p:cNvPr id="3" name="内容占位符 2"/>
          <p:cNvSpPr>
            <a:spLocks noGrp="1"/>
          </p:cNvSpPr>
          <p:nvPr>
            <p:ph idx="1"/>
          </p:nvPr>
        </p:nvSpPr>
        <p:spPr/>
        <p:txBody>
          <a:bodyPr/>
          <a:lstStyle/>
          <a:p>
            <a:endParaRPr lang="zh-CN" altLang="en-US"/>
          </a:p>
        </p:txBody>
      </p:sp>
      <p:pic>
        <p:nvPicPr>
          <p:cNvPr id="25602" name="Picture 2" descr="https://www2.eecs.berkeley.edu/Research/Projects/CS/vision/shape/bin_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47545"/>
            <a:ext cx="8299319" cy="501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461615"/>
      </p:ext>
    </p:extLst>
  </p:cSld>
  <p:clrMapOvr>
    <a:masterClrMapping/>
  </p:clrMapOvr>
  <p:transition spd="med" advTm="3025">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Shape context</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descr="https://www2.eecs.berkeley.edu/Research/Projects/CS/vision/shape/sc_exam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89" y="1428470"/>
            <a:ext cx="7838111" cy="534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34837"/>
      </p:ext>
    </p:extLst>
  </p:cSld>
  <p:clrMapOvr>
    <a:masterClrMapping/>
  </p:clrMapOvr>
  <p:transition spd="med" advTm="3025">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Text Box 3"/>
          <p:cNvSpPr txBox="1">
            <a:spLocks noChangeArrowheads="1"/>
          </p:cNvSpPr>
          <p:nvPr/>
        </p:nvSpPr>
        <p:spPr bwMode="auto">
          <a:xfrm>
            <a:off x="1657350" y="2187575"/>
            <a:ext cx="12192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3438"/>
              </a:lnSpc>
              <a:spcBef>
                <a:spcPct val="0"/>
              </a:spcBef>
              <a:buFontTx/>
              <a:buNone/>
            </a:pPr>
            <a:r>
              <a:rPr lang="en-US" altLang="zh-CN" sz="3200" b="1">
                <a:solidFill>
                  <a:srgbClr val="FFFFFF"/>
                </a:solidFill>
                <a:latin typeface="Times New Roman" panose="02020603050405020304" pitchFamily="18" charset="0"/>
                <a:ea typeface="宋体" panose="02010600030101010101" pitchFamily="2" charset="-122"/>
              </a:rPr>
              <a:t>3. </a:t>
            </a:r>
            <a:r>
              <a:rPr lang="zh-CN" altLang="en-US" sz="3200">
                <a:solidFill>
                  <a:srgbClr val="FFFFFF"/>
                </a:solidFill>
                <a:latin typeface="Times New Roman" panose="02020603050405020304" pitchFamily="18" charset="0"/>
                <a:ea typeface="宋体" panose="02010600030101010101" pitchFamily="2" charset="-122"/>
              </a:rPr>
              <a:t>曲率</a:t>
            </a:r>
          </a:p>
        </p:txBody>
      </p:sp>
      <p:sp>
        <p:nvSpPr>
          <p:cNvPr id="163844" name="Text Box 4"/>
          <p:cNvSpPr txBox="1">
            <a:spLocks noChangeArrowheads="1"/>
          </p:cNvSpPr>
          <p:nvPr/>
        </p:nvSpPr>
        <p:spPr bwMode="auto">
          <a:xfrm>
            <a:off x="2571750" y="5983288"/>
            <a:ext cx="3910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zh-CN" altLang="en-US">
                <a:solidFill>
                  <a:srgbClr val="FFFFFF"/>
                </a:solidFill>
                <a:latin typeface="Times New Roman" panose="02020603050405020304" pitchFamily="18" charset="0"/>
                <a:ea typeface="宋体" panose="02010600030101010101" pitchFamily="2" charset="-122"/>
              </a:rPr>
              <a:t>角点：曲率的局部极值点</a:t>
            </a:r>
          </a:p>
        </p:txBody>
      </p:sp>
      <p:sp>
        <p:nvSpPr>
          <p:cNvPr id="163845" name="Rectangle 5"/>
          <p:cNvSpPr>
            <a:spLocks noGrp="1"/>
          </p:cNvSpPr>
          <p:nvPr>
            <p:ph type="title"/>
          </p:nvPr>
        </p:nvSpPr>
        <p:spPr>
          <a:noFill/>
          <a:ln/>
        </p:spPr>
        <p:txBody>
          <a:bodyPr/>
          <a:lstStyle/>
          <a:p>
            <a:pPr>
              <a:buClr>
                <a:srgbClr val="FF0066"/>
              </a:buClr>
              <a:buFont typeface="Wingdings" panose="05000000000000000000" pitchFamily="2" charset="2"/>
              <a:buChar char="Ø"/>
            </a:pPr>
            <a:r>
              <a:rPr lang="zh-CN" altLang="en-US" b="1">
                <a:solidFill>
                  <a:schemeClr val="hlink"/>
                </a:solidFill>
              </a:rPr>
              <a:t>基于区域的描述</a:t>
            </a:r>
          </a:p>
        </p:txBody>
      </p:sp>
      <p:sp>
        <p:nvSpPr>
          <p:cNvPr id="163846" name="Text Box 6"/>
          <p:cNvSpPr txBox="1">
            <a:spLocks noChangeArrowheads="1"/>
          </p:cNvSpPr>
          <p:nvPr/>
        </p:nvSpPr>
        <p:spPr bwMode="auto">
          <a:xfrm>
            <a:off x="1042988" y="1628775"/>
            <a:ext cx="72009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5000"/>
              </a:lnSpc>
              <a:spcBef>
                <a:spcPct val="0"/>
              </a:spcBef>
              <a:buFontTx/>
              <a:buNone/>
            </a:pPr>
            <a:r>
              <a:rPr lang="zh-CN" altLang="en-US" sz="3200" b="1">
                <a:solidFill>
                  <a:schemeClr val="tx1"/>
                </a:solidFill>
                <a:latin typeface="Times New Roman" panose="02020603050405020304" pitchFamily="18" charset="0"/>
                <a:ea typeface="宋体" panose="02010600030101010101" pitchFamily="2" charset="-122"/>
              </a:rPr>
              <a:t>利用处在目标区域内的像素集合来描述 区域的特征。</a:t>
            </a:r>
          </a:p>
        </p:txBody>
      </p:sp>
      <p:sp>
        <p:nvSpPr>
          <p:cNvPr id="163847" name="Text Box 7"/>
          <p:cNvSpPr txBox="1">
            <a:spLocks noChangeArrowheads="1"/>
          </p:cNvSpPr>
          <p:nvPr/>
        </p:nvSpPr>
        <p:spPr bwMode="auto">
          <a:xfrm>
            <a:off x="3294063" y="3109913"/>
            <a:ext cx="3725862"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33400" indent="-533400" eaLnBrk="0" hangingPunct="0">
              <a:defRPr sz="2800" b="1">
                <a:solidFill>
                  <a:srgbClr val="6600FF"/>
                </a:solidFill>
                <a:latin typeface="Arial" panose="020B0604020202020204" pitchFamily="34" charset="0"/>
                <a:ea typeface="楷体_GB2312" pitchFamily="49" charset="-122"/>
              </a:defRPr>
            </a:lvl1pPr>
            <a:lvl2pPr marL="990600" indent="-533400" eaLnBrk="0" hangingPunct="0">
              <a:defRPr sz="2800" b="1">
                <a:solidFill>
                  <a:srgbClr val="6600FF"/>
                </a:solidFill>
                <a:latin typeface="Arial" panose="020B0604020202020204" pitchFamily="34" charset="0"/>
                <a:ea typeface="楷体_GB2312" pitchFamily="49" charset="-122"/>
              </a:defRPr>
            </a:lvl2pPr>
            <a:lvl3pPr marL="1447800" indent="-533400" eaLnBrk="0" hangingPunct="0">
              <a:defRPr sz="2800" b="1">
                <a:solidFill>
                  <a:srgbClr val="6600FF"/>
                </a:solidFill>
                <a:latin typeface="Arial" panose="020B0604020202020204" pitchFamily="34" charset="0"/>
                <a:ea typeface="楷体_GB2312" pitchFamily="49" charset="-122"/>
              </a:defRPr>
            </a:lvl3pPr>
            <a:lvl4pPr marL="1905000" indent="-533400" eaLnBrk="0" hangingPunct="0">
              <a:defRPr sz="2800" b="1">
                <a:solidFill>
                  <a:srgbClr val="6600FF"/>
                </a:solidFill>
                <a:latin typeface="Arial" panose="020B0604020202020204" pitchFamily="34" charset="0"/>
                <a:ea typeface="楷体_GB2312" pitchFamily="49" charset="-122"/>
              </a:defRPr>
            </a:lvl4pPr>
            <a:lvl5pPr marL="2362200" indent="-533400" eaLnBrk="0" hangingPunct="0">
              <a:defRPr sz="2800" b="1">
                <a:solidFill>
                  <a:srgbClr val="6600FF"/>
                </a:solidFill>
                <a:latin typeface="Arial" panose="020B0604020202020204" pitchFamily="34" charset="0"/>
                <a:ea typeface="楷体_GB2312" pitchFamily="49" charset="-122"/>
              </a:defRPr>
            </a:lvl5pPr>
            <a:lvl6pPr marL="28194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32766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7338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4191000" indent="-5334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3200"/>
              </a:lnSpc>
              <a:spcBef>
                <a:spcPct val="0"/>
              </a:spcBef>
              <a:buClr>
                <a:srgbClr val="6600CC"/>
              </a:buClr>
              <a:buFontTx/>
              <a:buAutoNum type="circleNumDbPlain"/>
            </a:pPr>
            <a:r>
              <a:rPr lang="zh-CN" altLang="en-US" sz="3200">
                <a:solidFill>
                  <a:schemeClr val="tx1"/>
                </a:solidFill>
                <a:latin typeface="Times New Roman" panose="02020603050405020304" pitchFamily="18" charset="0"/>
                <a:ea typeface="宋体" panose="02010600030101010101" pitchFamily="2" charset="-122"/>
              </a:rPr>
              <a:t>简单区域描述符</a:t>
            </a:r>
          </a:p>
          <a:p>
            <a:pPr eaLnBrk="1" hangingPunct="1">
              <a:lnSpc>
                <a:spcPts val="1000"/>
              </a:lnSpc>
              <a:spcBef>
                <a:spcPct val="0"/>
              </a:spcBef>
              <a:buClr>
                <a:srgbClr val="6600CC"/>
              </a:buClr>
              <a:buFontTx/>
              <a:buAutoNum type="circleNumDbPlain"/>
            </a:pPr>
            <a:endParaRPr lang="zh-CN" altLang="en-US" sz="3200">
              <a:solidFill>
                <a:schemeClr val="tx1"/>
              </a:solidFill>
              <a:latin typeface="Times New Roman" panose="02020603050405020304" pitchFamily="18" charset="0"/>
              <a:ea typeface="宋体" panose="02010600030101010101" pitchFamily="2" charset="-122"/>
            </a:endParaRPr>
          </a:p>
          <a:p>
            <a:pPr eaLnBrk="1" hangingPunct="1">
              <a:lnSpc>
                <a:spcPts val="1000"/>
              </a:lnSpc>
              <a:spcBef>
                <a:spcPct val="0"/>
              </a:spcBef>
              <a:buClr>
                <a:srgbClr val="6600CC"/>
              </a:buClr>
              <a:buFontTx/>
              <a:buAutoNum type="circleNumDbPlain"/>
            </a:pPr>
            <a:endParaRPr lang="zh-CN" altLang="en-US" sz="3200">
              <a:solidFill>
                <a:schemeClr val="tx1"/>
              </a:solidFill>
              <a:latin typeface="Times New Roman" panose="02020603050405020304" pitchFamily="18" charset="0"/>
              <a:ea typeface="宋体" panose="02010600030101010101" pitchFamily="2" charset="-122"/>
            </a:endParaRPr>
          </a:p>
          <a:p>
            <a:pPr eaLnBrk="1" hangingPunct="1">
              <a:lnSpc>
                <a:spcPts val="3763"/>
              </a:lnSpc>
              <a:spcBef>
                <a:spcPct val="0"/>
              </a:spcBef>
              <a:buClr>
                <a:srgbClr val="6600CC"/>
              </a:buClr>
              <a:buFontTx/>
              <a:buAutoNum type="circleNumDbPlain"/>
            </a:pPr>
            <a:r>
              <a:rPr lang="zh-CN" altLang="en-US" sz="3200">
                <a:solidFill>
                  <a:schemeClr val="tx1"/>
                </a:solidFill>
                <a:latin typeface="Times New Roman" panose="02020603050405020304" pitchFamily="18" charset="0"/>
                <a:ea typeface="宋体" panose="02010600030101010101" pitchFamily="2" charset="-122"/>
              </a:rPr>
              <a:t>拓扑描述符</a:t>
            </a:r>
          </a:p>
          <a:p>
            <a:pPr eaLnBrk="1" hangingPunct="1">
              <a:lnSpc>
                <a:spcPts val="1000"/>
              </a:lnSpc>
              <a:spcBef>
                <a:spcPct val="0"/>
              </a:spcBef>
              <a:buClr>
                <a:srgbClr val="6600CC"/>
              </a:buClr>
              <a:buFontTx/>
              <a:buAutoNum type="circleNumDbPlain"/>
            </a:pPr>
            <a:endParaRPr lang="zh-CN" altLang="en-US" sz="3200">
              <a:solidFill>
                <a:schemeClr val="tx1"/>
              </a:solidFill>
              <a:latin typeface="Times New Roman" panose="02020603050405020304" pitchFamily="18" charset="0"/>
              <a:ea typeface="宋体" panose="02010600030101010101" pitchFamily="2" charset="-122"/>
            </a:endParaRPr>
          </a:p>
          <a:p>
            <a:pPr eaLnBrk="1" hangingPunct="1">
              <a:lnSpc>
                <a:spcPts val="1000"/>
              </a:lnSpc>
              <a:spcBef>
                <a:spcPct val="0"/>
              </a:spcBef>
              <a:buClr>
                <a:srgbClr val="6600CC"/>
              </a:buClr>
              <a:buFontTx/>
              <a:buAutoNum type="circleNumDbPlain"/>
            </a:pPr>
            <a:endParaRPr lang="zh-CN" altLang="en-US" sz="3200">
              <a:solidFill>
                <a:schemeClr val="tx1"/>
              </a:solidFill>
              <a:latin typeface="Times New Roman" panose="02020603050405020304" pitchFamily="18" charset="0"/>
              <a:ea typeface="宋体" panose="02010600030101010101" pitchFamily="2" charset="-122"/>
            </a:endParaRPr>
          </a:p>
          <a:p>
            <a:pPr eaLnBrk="1" hangingPunct="1">
              <a:lnSpc>
                <a:spcPts val="3763"/>
              </a:lnSpc>
              <a:spcBef>
                <a:spcPct val="0"/>
              </a:spcBef>
              <a:buClr>
                <a:srgbClr val="6600CC"/>
              </a:buClr>
              <a:buFontTx/>
              <a:buAutoNum type="circleNumDbPlain"/>
            </a:pPr>
            <a:r>
              <a:rPr lang="zh-CN" altLang="en-US" sz="3200">
                <a:solidFill>
                  <a:schemeClr val="tx1"/>
                </a:solidFill>
                <a:latin typeface="Times New Roman" panose="02020603050405020304" pitchFamily="18" charset="0"/>
                <a:ea typeface="宋体" panose="02010600030101010101" pitchFamily="2" charset="-122"/>
              </a:rPr>
              <a:t>不变矩</a:t>
            </a:r>
          </a:p>
        </p:txBody>
      </p:sp>
    </p:spTree>
    <p:extLst>
      <p:ext uri="{BB962C8B-B14F-4D97-AF65-F5344CB8AC3E}">
        <p14:creationId xmlns:p14="http://schemas.microsoft.com/office/powerpoint/2010/main" val="253835419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p:cNvSpPr>
          <p:nvPr>
            <p:ph type="body" idx="1"/>
          </p:nvPr>
        </p:nvSpPr>
        <p:spPr>
          <a:xfrm>
            <a:off x="323850" y="908050"/>
            <a:ext cx="8640763" cy="4525963"/>
          </a:xfrm>
        </p:spPr>
        <p:txBody>
          <a:bodyPr/>
          <a:lstStyle/>
          <a:p>
            <a:r>
              <a:rPr lang="zh-CN" altLang="en-US" b="1">
                <a:solidFill>
                  <a:srgbClr val="6600CC"/>
                </a:solidFill>
              </a:rPr>
              <a:t>区域面积</a:t>
            </a:r>
          </a:p>
          <a:p>
            <a:pPr>
              <a:buClr>
                <a:srgbClr val="6600CC"/>
              </a:buClr>
              <a:buFont typeface="Wingdings" panose="05000000000000000000" pitchFamily="2" charset="2"/>
              <a:buChar char="ü"/>
            </a:pPr>
            <a:r>
              <a:rPr lang="zh-CN" altLang="en-US" b="1"/>
              <a:t>     区域面积有不同的计算方法</a:t>
            </a:r>
          </a:p>
          <a:p>
            <a:pPr>
              <a:buClr>
                <a:srgbClr val="6600CC"/>
              </a:buClr>
              <a:buFont typeface="Wingdings" panose="05000000000000000000" pitchFamily="2" charset="2"/>
              <a:buChar char="ü"/>
            </a:pPr>
            <a:r>
              <a:rPr lang="zh-CN" altLang="en-US" b="1"/>
              <a:t>     利用对像素记数求区域面积，最简单合理</a:t>
            </a:r>
          </a:p>
        </p:txBody>
      </p:sp>
      <p:pic>
        <p:nvPicPr>
          <p:cNvPr id="167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781300"/>
            <a:ext cx="8748713" cy="2581275"/>
          </a:xfrm>
          <a:prstGeom prst="rect">
            <a:avLst/>
          </a:prstGeom>
          <a:noFill/>
          <a:ln w="38100" cmpd="dbl">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42" name="AutoShape 6"/>
          <p:cNvSpPr>
            <a:spLocks noChangeArrowheads="1"/>
          </p:cNvSpPr>
          <p:nvPr/>
        </p:nvSpPr>
        <p:spPr bwMode="auto">
          <a:xfrm>
            <a:off x="1403350" y="2492375"/>
            <a:ext cx="431800" cy="504825"/>
          </a:xfrm>
          <a:prstGeom prst="downArrow">
            <a:avLst>
              <a:gd name="adj1" fmla="val 50000"/>
              <a:gd name="adj2" fmla="val 29228"/>
            </a:avLst>
          </a:prstGeom>
          <a:solidFill>
            <a:schemeClr val="accent1"/>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7120257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body" idx="1"/>
          </p:nvPr>
        </p:nvSpPr>
        <p:spPr>
          <a:xfrm>
            <a:off x="539750" y="692150"/>
            <a:ext cx="7993063" cy="4525963"/>
          </a:xfrm>
        </p:spPr>
        <p:txBody>
          <a:bodyPr/>
          <a:lstStyle/>
          <a:p>
            <a:r>
              <a:rPr lang="zh-CN" altLang="en-US" b="1">
                <a:solidFill>
                  <a:srgbClr val="6600CC"/>
                </a:solidFill>
              </a:rPr>
              <a:t>区域重心</a:t>
            </a:r>
            <a:r>
              <a:rPr lang="en-US" altLang="zh-CN" b="1">
                <a:solidFill>
                  <a:srgbClr val="6600CC"/>
                </a:solidFill>
              </a:rPr>
              <a:t>——</a:t>
            </a:r>
            <a:r>
              <a:rPr lang="zh-CN" altLang="en-US" b="1">
                <a:solidFill>
                  <a:srgbClr val="6600CC"/>
                </a:solidFill>
              </a:rPr>
              <a:t>全局描述符</a:t>
            </a:r>
          </a:p>
          <a:p>
            <a:pPr>
              <a:buClr>
                <a:srgbClr val="6600CC"/>
              </a:buClr>
              <a:buFont typeface="Wingdings" panose="05000000000000000000" pitchFamily="2" charset="2"/>
              <a:buChar char="ü"/>
            </a:pPr>
            <a:r>
              <a:rPr lang="zh-CN" altLang="en-US" b="1"/>
              <a:t>对于非规则物体，其重心坐标和几何中心坐标常不相同</a:t>
            </a:r>
          </a:p>
          <a:p>
            <a:pPr>
              <a:buClr>
                <a:srgbClr val="6600CC"/>
              </a:buClr>
              <a:buFont typeface="Wingdings" panose="05000000000000000000" pitchFamily="2" charset="2"/>
              <a:buNone/>
            </a:pPr>
            <a:r>
              <a:rPr lang="zh-CN" altLang="en-US" b="1"/>
              <a:t>     </a:t>
            </a:r>
          </a:p>
        </p:txBody>
      </p:sp>
      <p:pic>
        <p:nvPicPr>
          <p:cNvPr id="1699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420938"/>
            <a:ext cx="3570287"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9990" name="Text Box 6"/>
          <p:cNvSpPr txBox="1">
            <a:spLocks noChangeArrowheads="1"/>
          </p:cNvSpPr>
          <p:nvPr/>
        </p:nvSpPr>
        <p:spPr bwMode="auto">
          <a:xfrm>
            <a:off x="323850" y="4508500"/>
            <a:ext cx="28082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t>目标外接圆所确定的几何中心</a:t>
            </a:r>
          </a:p>
        </p:txBody>
      </p:sp>
      <p:sp>
        <p:nvSpPr>
          <p:cNvPr id="169991" name="Line 7"/>
          <p:cNvSpPr>
            <a:spLocks noChangeShapeType="1"/>
          </p:cNvSpPr>
          <p:nvPr/>
        </p:nvSpPr>
        <p:spPr bwMode="auto">
          <a:xfrm flipV="1">
            <a:off x="2916238" y="3860800"/>
            <a:ext cx="1439862" cy="1081088"/>
          </a:xfrm>
          <a:prstGeom prst="line">
            <a:avLst/>
          </a:prstGeom>
          <a:noFill/>
          <a:ln w="95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2" name="Text Box 8"/>
          <p:cNvSpPr txBox="1">
            <a:spLocks noChangeArrowheads="1"/>
          </p:cNvSpPr>
          <p:nvPr/>
        </p:nvSpPr>
        <p:spPr bwMode="auto">
          <a:xfrm>
            <a:off x="5867400" y="2349500"/>
            <a:ext cx="280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t>目标的重心</a:t>
            </a:r>
          </a:p>
        </p:txBody>
      </p:sp>
      <p:sp>
        <p:nvSpPr>
          <p:cNvPr id="169993" name="Line 9"/>
          <p:cNvSpPr>
            <a:spLocks noChangeShapeType="1"/>
          </p:cNvSpPr>
          <p:nvPr/>
        </p:nvSpPr>
        <p:spPr bwMode="auto">
          <a:xfrm flipH="1">
            <a:off x="4500563" y="2636838"/>
            <a:ext cx="1511300" cy="647700"/>
          </a:xfrm>
          <a:prstGeom prst="line">
            <a:avLst/>
          </a:prstGeom>
          <a:noFill/>
          <a:ln w="95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4" name="Text Box 10"/>
          <p:cNvSpPr txBox="1">
            <a:spLocks noChangeArrowheads="1"/>
          </p:cNvSpPr>
          <p:nvPr/>
        </p:nvSpPr>
        <p:spPr bwMode="auto">
          <a:xfrm>
            <a:off x="6084888" y="3860800"/>
            <a:ext cx="28082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t>对密度加权得到的目标重心</a:t>
            </a:r>
          </a:p>
        </p:txBody>
      </p:sp>
      <p:sp>
        <p:nvSpPr>
          <p:cNvPr id="169995" name="Line 11"/>
          <p:cNvSpPr>
            <a:spLocks noChangeShapeType="1"/>
          </p:cNvSpPr>
          <p:nvPr/>
        </p:nvSpPr>
        <p:spPr bwMode="auto">
          <a:xfrm flipH="1" flipV="1">
            <a:off x="5003800" y="3789363"/>
            <a:ext cx="1152525" cy="215900"/>
          </a:xfrm>
          <a:prstGeom prst="line">
            <a:avLst/>
          </a:prstGeom>
          <a:noFill/>
          <a:ln w="95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91421464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p:cNvSpPr>
          <p:nvPr>
            <p:ph type="title"/>
          </p:nvPr>
        </p:nvSpPr>
        <p:spPr/>
        <p:txBody>
          <a:bodyPr/>
          <a:lstStyle/>
          <a:p>
            <a:pPr marL="838200" indent="-838200"/>
            <a:endParaRPr lang="zh-CN" altLang="en-US" sz="4000" b="1">
              <a:solidFill>
                <a:schemeClr val="folHlink"/>
              </a:solidFill>
              <a:ea typeface="隶书" panose="02010509060101010101" pitchFamily="49" charset="-122"/>
            </a:endParaRPr>
          </a:p>
        </p:txBody>
      </p:sp>
      <p:sp>
        <p:nvSpPr>
          <p:cNvPr id="172035" name="Rectangle 3"/>
          <p:cNvSpPr>
            <a:spLocks noGrp="1"/>
          </p:cNvSpPr>
          <p:nvPr>
            <p:ph type="body" idx="1"/>
          </p:nvPr>
        </p:nvSpPr>
        <p:spPr>
          <a:xfrm>
            <a:off x="323850" y="1412875"/>
            <a:ext cx="8229600" cy="3887788"/>
          </a:xfrm>
        </p:spPr>
        <p:txBody>
          <a:bodyPr>
            <a:normAutofit/>
          </a:bodyPr>
          <a:lstStyle/>
          <a:p>
            <a:pPr>
              <a:lnSpc>
                <a:spcPct val="90000"/>
              </a:lnSpc>
            </a:pPr>
            <a:r>
              <a:rPr lang="zh-CN" altLang="en-US" b="1" dirty="0"/>
              <a:t>区域面积：基于对像素个数的计数</a:t>
            </a:r>
          </a:p>
          <a:p>
            <a:pPr>
              <a:lnSpc>
                <a:spcPct val="90000"/>
              </a:lnSpc>
            </a:pPr>
            <a:endParaRPr lang="zh-CN" altLang="en-US" b="1" dirty="0"/>
          </a:p>
          <a:p>
            <a:pPr>
              <a:lnSpc>
                <a:spcPct val="90000"/>
              </a:lnSpc>
            </a:pPr>
            <a:r>
              <a:rPr lang="zh-CN" altLang="en-US" b="1" dirty="0"/>
              <a:t>区域重心：基于区域所有像素计算</a:t>
            </a:r>
          </a:p>
          <a:p>
            <a:pPr>
              <a:lnSpc>
                <a:spcPct val="90000"/>
              </a:lnSpc>
            </a:pPr>
            <a:endParaRPr lang="zh-CN" altLang="en-US" b="1" dirty="0"/>
          </a:p>
          <a:p>
            <a:pPr>
              <a:lnSpc>
                <a:spcPct val="90000"/>
              </a:lnSpc>
            </a:pPr>
            <a:endParaRPr lang="zh-CN" altLang="en-US" b="1" dirty="0"/>
          </a:p>
          <a:p>
            <a:pPr>
              <a:lnSpc>
                <a:spcPct val="90000"/>
              </a:lnSpc>
            </a:pPr>
            <a:endParaRPr lang="zh-CN" altLang="en-US" b="1" dirty="0"/>
          </a:p>
          <a:p>
            <a:pPr>
              <a:lnSpc>
                <a:spcPct val="90000"/>
              </a:lnSpc>
              <a:buFont typeface="Arial" panose="020B0604020202020204" pitchFamily="34" charset="0"/>
              <a:buNone/>
            </a:pPr>
            <a:r>
              <a:rPr lang="en-US" altLang="zh-CN" b="1" dirty="0"/>
              <a:t>     </a:t>
            </a:r>
            <a:endParaRPr lang="zh-CN" altLang="en-US" b="1" dirty="0"/>
          </a:p>
        </p:txBody>
      </p:sp>
      <p:graphicFrame>
        <p:nvGraphicFramePr>
          <p:cNvPr id="172036" name="Object 6"/>
          <p:cNvGraphicFramePr>
            <a:graphicFrameLocks noChangeAspect="1"/>
          </p:cNvGraphicFramePr>
          <p:nvPr/>
        </p:nvGraphicFramePr>
        <p:xfrm>
          <a:off x="7092950" y="1700213"/>
          <a:ext cx="1500188" cy="636587"/>
        </p:xfrm>
        <a:graphic>
          <a:graphicData uri="http://schemas.openxmlformats.org/presentationml/2006/ole">
            <mc:AlternateContent xmlns:mc="http://schemas.openxmlformats.org/markup-compatibility/2006">
              <mc:Choice xmlns:v="urn:schemas-microsoft-com:vml" Requires="v">
                <p:oleObj spid="_x0000_s18486" name="Equation" r:id="rId3" imgW="761760" imgH="317160" progId="Equation.DSMT4">
                  <p:embed/>
                </p:oleObj>
              </mc:Choice>
              <mc:Fallback>
                <p:oleObj name="Equation" r:id="rId3" imgW="761760" imgH="317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1700213"/>
                        <a:ext cx="1500188" cy="636587"/>
                      </a:xfrm>
                      <a:prstGeom prst="rect">
                        <a:avLst/>
                      </a:prstGeom>
                      <a:solidFill>
                        <a:schemeClr val="tx2"/>
                      </a:solidFill>
                    </p:spPr>
                  </p:pic>
                </p:oleObj>
              </mc:Fallback>
            </mc:AlternateContent>
          </a:graphicData>
        </a:graphic>
      </p:graphicFrame>
      <p:graphicFrame>
        <p:nvGraphicFramePr>
          <p:cNvPr id="172037" name="Object 8"/>
          <p:cNvGraphicFramePr>
            <a:graphicFrameLocks noChangeAspect="1"/>
          </p:cNvGraphicFramePr>
          <p:nvPr/>
        </p:nvGraphicFramePr>
        <p:xfrm>
          <a:off x="2195513" y="2997200"/>
          <a:ext cx="1908175" cy="817563"/>
        </p:xfrm>
        <a:graphic>
          <a:graphicData uri="http://schemas.openxmlformats.org/presentationml/2006/ole">
            <mc:AlternateContent xmlns:mc="http://schemas.openxmlformats.org/markup-compatibility/2006">
              <mc:Choice xmlns:v="urn:schemas-microsoft-com:vml" Requires="v">
                <p:oleObj spid="_x0000_s18487" name="Equation" r:id="rId5" imgW="952200" imgH="406080" progId="Equation.DSMT4">
                  <p:embed/>
                </p:oleObj>
              </mc:Choice>
              <mc:Fallback>
                <p:oleObj name="Equation" r:id="rId5" imgW="95220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2997200"/>
                        <a:ext cx="1908175" cy="817563"/>
                      </a:xfrm>
                      <a:prstGeom prst="rect">
                        <a:avLst/>
                      </a:prstGeom>
                      <a:solidFill>
                        <a:schemeClr val="tx2"/>
                      </a:solidFill>
                    </p:spPr>
                  </p:pic>
                </p:oleObj>
              </mc:Fallback>
            </mc:AlternateContent>
          </a:graphicData>
        </a:graphic>
      </p:graphicFrame>
      <p:graphicFrame>
        <p:nvGraphicFramePr>
          <p:cNvPr id="172038" name="Object 10"/>
          <p:cNvGraphicFramePr>
            <a:graphicFrameLocks noChangeAspect="1"/>
          </p:cNvGraphicFramePr>
          <p:nvPr/>
        </p:nvGraphicFramePr>
        <p:xfrm>
          <a:off x="5292725" y="2997200"/>
          <a:ext cx="1917700" cy="815975"/>
        </p:xfrm>
        <a:graphic>
          <a:graphicData uri="http://schemas.openxmlformats.org/presentationml/2006/ole">
            <mc:AlternateContent xmlns:mc="http://schemas.openxmlformats.org/markup-compatibility/2006">
              <mc:Choice xmlns:v="urn:schemas-microsoft-com:vml" Requires="v">
                <p:oleObj spid="_x0000_s18488" name="Equation" r:id="rId7" imgW="965160" imgH="406080" progId="Equation.DSMT4">
                  <p:embed/>
                </p:oleObj>
              </mc:Choice>
              <mc:Fallback>
                <p:oleObj name="Equation" r:id="rId7" imgW="965160" imgH="4060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725" y="2997200"/>
                        <a:ext cx="1917700" cy="815975"/>
                      </a:xfrm>
                      <a:prstGeom prst="rect">
                        <a:avLst/>
                      </a:prstGeom>
                      <a:solidFill>
                        <a:schemeClr val="tx2"/>
                      </a:solidFill>
                    </p:spPr>
                  </p:pic>
                </p:oleObj>
              </mc:Fallback>
            </mc:AlternateContent>
          </a:graphicData>
        </a:graphic>
      </p:graphicFrame>
    </p:spTree>
    <p:extLst>
      <p:ext uri="{BB962C8B-B14F-4D97-AF65-F5344CB8AC3E}">
        <p14:creationId xmlns:p14="http://schemas.microsoft.com/office/powerpoint/2010/main" val="1015865334"/>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p:cNvSpPr>
          <p:nvPr>
            <p:ph type="title"/>
          </p:nvPr>
        </p:nvSpPr>
        <p:spPr/>
        <p:txBody>
          <a:bodyPr/>
          <a:lstStyle/>
          <a:p>
            <a:pPr marL="838200" indent="-838200"/>
            <a:r>
              <a:rPr lang="zh-CN" altLang="en-US" sz="4000" b="1">
                <a:solidFill>
                  <a:schemeClr val="folHlink"/>
                </a:solidFill>
                <a:ea typeface="隶书" panose="02010509060101010101" pitchFamily="49" charset="-122"/>
              </a:rPr>
              <a:t>拓扑描述符</a:t>
            </a:r>
          </a:p>
        </p:txBody>
      </p:sp>
      <p:sp>
        <p:nvSpPr>
          <p:cNvPr id="173059" name="Rectangle 3"/>
          <p:cNvSpPr>
            <a:spLocks noGrp="1"/>
          </p:cNvSpPr>
          <p:nvPr>
            <p:ph type="body" idx="1"/>
          </p:nvPr>
        </p:nvSpPr>
        <p:spPr>
          <a:xfrm>
            <a:off x="323850" y="1412875"/>
            <a:ext cx="8229600" cy="3887788"/>
          </a:xfrm>
        </p:spPr>
        <p:txBody>
          <a:bodyPr>
            <a:normAutofit lnSpcReduction="10000"/>
          </a:bodyPr>
          <a:lstStyle/>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buFont typeface="Arial" panose="020B0604020202020204" pitchFamily="34" charset="0"/>
              <a:buNone/>
            </a:pPr>
            <a:endParaRPr lang="zh-CN" altLang="en-US" b="1"/>
          </a:p>
          <a:p>
            <a:pPr>
              <a:lnSpc>
                <a:spcPct val="90000"/>
              </a:lnSpc>
              <a:buFont typeface="Arial" panose="020B0604020202020204" pitchFamily="34" charset="0"/>
              <a:buNone/>
            </a:pPr>
            <a:r>
              <a:rPr lang="en-US" altLang="zh-CN" b="1"/>
              <a:t>     </a:t>
            </a:r>
            <a:endParaRPr lang="zh-CN" altLang="en-US" b="1"/>
          </a:p>
        </p:txBody>
      </p:sp>
      <p:sp>
        <p:nvSpPr>
          <p:cNvPr id="173064" name="Rectangle 8"/>
          <p:cNvSpPr>
            <a:spLocks noChangeArrowheads="1"/>
          </p:cNvSpPr>
          <p:nvPr/>
        </p:nvSpPr>
        <p:spPr bwMode="auto">
          <a:xfrm>
            <a:off x="539750" y="1412875"/>
            <a:ext cx="8208963"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dirty="0">
                <a:solidFill>
                  <a:schemeClr val="tx1"/>
                </a:solidFill>
              </a:rPr>
              <a:t>拓扑学研究图形不受畸变变形（不包括撕裂或粘贴）</a:t>
            </a:r>
          </a:p>
          <a:p>
            <a:pPr eaLnBrk="1" hangingPunct="1">
              <a:spcBef>
                <a:spcPct val="50000"/>
              </a:spcBef>
              <a:buFontTx/>
              <a:buNone/>
            </a:pPr>
            <a:r>
              <a:rPr lang="zh-CN" altLang="en-US" dirty="0">
                <a:solidFill>
                  <a:schemeClr val="tx1"/>
                </a:solidFill>
              </a:rPr>
              <a:t>影响的性质。</a:t>
            </a:r>
          </a:p>
          <a:p>
            <a:pPr eaLnBrk="1" hangingPunct="1">
              <a:spcBef>
                <a:spcPct val="50000"/>
              </a:spcBef>
              <a:buFontTx/>
              <a:buNone/>
            </a:pPr>
            <a:r>
              <a:rPr lang="zh-CN" altLang="en-US" dirty="0">
                <a:solidFill>
                  <a:schemeClr val="tx1"/>
                </a:solidFill>
              </a:rPr>
              <a:t>拓扑性质：全局性质，与距离和距离的测量无关</a:t>
            </a:r>
          </a:p>
          <a:p>
            <a:pPr eaLnBrk="1" hangingPunct="1">
              <a:spcBef>
                <a:spcPct val="50000"/>
              </a:spcBef>
            </a:pPr>
            <a:r>
              <a:rPr lang="zh-CN" altLang="en-US" dirty="0">
                <a:solidFill>
                  <a:srgbClr val="6600CC"/>
                </a:solidFill>
              </a:rPr>
              <a:t> 欧拉数：</a:t>
            </a:r>
            <a:r>
              <a:rPr lang="zh-CN" altLang="zh-CN" dirty="0">
                <a:solidFill>
                  <a:srgbClr val="6600CC"/>
                </a:solidFill>
              </a:rPr>
              <a:t>描述了区域的连通性</a:t>
            </a:r>
            <a:r>
              <a:rPr lang="zh-CN" altLang="en-US" dirty="0">
                <a:solidFill>
                  <a:srgbClr val="6600CC"/>
                </a:solidFill>
              </a:rPr>
              <a:t>，是全局特征参数</a:t>
            </a:r>
            <a:endParaRPr lang="en-US" altLang="zh-CN" dirty="0">
              <a:solidFill>
                <a:srgbClr val="6600CC"/>
              </a:solidFill>
            </a:endParaRPr>
          </a:p>
          <a:p>
            <a:pPr eaLnBrk="1" hangingPunct="1">
              <a:spcBef>
                <a:spcPct val="50000"/>
              </a:spcBef>
              <a:buFontTx/>
              <a:buNone/>
            </a:pPr>
            <a:r>
              <a:rPr lang="en-US" altLang="zh-CN" dirty="0">
                <a:solidFill>
                  <a:schemeClr val="tx1"/>
                </a:solidFill>
              </a:rPr>
              <a:t>    E = C − H</a:t>
            </a:r>
          </a:p>
          <a:p>
            <a:pPr eaLnBrk="1" hangingPunct="1">
              <a:spcBef>
                <a:spcPct val="50000"/>
              </a:spcBef>
            </a:pPr>
            <a:r>
              <a:rPr lang="en-US" altLang="zh-CN" sz="2400" dirty="0">
                <a:solidFill>
                  <a:schemeClr val="tx1"/>
                </a:solidFill>
              </a:rPr>
              <a:t>C</a:t>
            </a:r>
            <a:r>
              <a:rPr lang="zh-CN" altLang="en-US" sz="2400" dirty="0">
                <a:solidFill>
                  <a:schemeClr val="tx1"/>
                </a:solidFill>
              </a:rPr>
              <a:t>：区域内的连通组元个数</a:t>
            </a:r>
          </a:p>
          <a:p>
            <a:pPr eaLnBrk="1" hangingPunct="1">
              <a:spcBef>
                <a:spcPct val="50000"/>
              </a:spcBef>
              <a:buFontTx/>
              <a:buNone/>
            </a:pPr>
            <a:r>
              <a:rPr lang="en-US" altLang="zh-CN" sz="2400" dirty="0">
                <a:solidFill>
                  <a:schemeClr val="tx1"/>
                </a:solidFill>
              </a:rPr>
              <a:t>H</a:t>
            </a:r>
            <a:r>
              <a:rPr lang="zh-CN" altLang="en-US" sz="2400" dirty="0">
                <a:solidFill>
                  <a:schemeClr val="tx1"/>
                </a:solidFill>
              </a:rPr>
              <a:t>：区域内的孔数</a:t>
            </a:r>
          </a:p>
        </p:txBody>
      </p:sp>
      <p:pic>
        <p:nvPicPr>
          <p:cNvPr id="17306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4508500"/>
            <a:ext cx="3240088" cy="134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6" name="Text Box 10"/>
          <p:cNvSpPr txBox="1">
            <a:spLocks noChangeArrowheads="1"/>
          </p:cNvSpPr>
          <p:nvPr/>
        </p:nvSpPr>
        <p:spPr bwMode="auto">
          <a:xfrm>
            <a:off x="5724525" y="407670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en-US" altLang="zh-CN"/>
              <a:t>  C         H</a:t>
            </a:r>
          </a:p>
        </p:txBody>
      </p:sp>
      <p:sp>
        <p:nvSpPr>
          <p:cNvPr id="173067" name="Text Box 11"/>
          <p:cNvSpPr txBox="1">
            <a:spLocks noChangeArrowheads="1"/>
          </p:cNvSpPr>
          <p:nvPr/>
        </p:nvSpPr>
        <p:spPr bwMode="auto">
          <a:xfrm>
            <a:off x="323850" y="5589588"/>
            <a:ext cx="4103688"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solidFill>
                  <a:schemeClr val="hlink"/>
                </a:solidFill>
              </a:rPr>
              <a:t>１－２＝－１　　　１－０＝１</a:t>
            </a:r>
          </a:p>
          <a:p>
            <a:pPr eaLnBrk="1" hangingPunct="1">
              <a:spcBef>
                <a:spcPct val="50000"/>
              </a:spcBef>
              <a:buFontTx/>
              <a:buNone/>
            </a:pPr>
            <a:r>
              <a:rPr lang="zh-CN" altLang="en-US" sz="2000">
                <a:solidFill>
                  <a:schemeClr val="hlink"/>
                </a:solidFill>
              </a:rPr>
              <a:t>２－０＝２　　　　１－１＝０　　</a:t>
            </a:r>
          </a:p>
        </p:txBody>
      </p:sp>
    </p:spTree>
    <p:extLst>
      <p:ext uri="{BB962C8B-B14F-4D97-AF65-F5344CB8AC3E}">
        <p14:creationId xmlns:p14="http://schemas.microsoft.com/office/powerpoint/2010/main" val="4086599390"/>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p:cNvSpPr>
          <p:nvPr>
            <p:ph type="title"/>
          </p:nvPr>
        </p:nvSpPr>
        <p:spPr/>
        <p:txBody>
          <a:bodyPr/>
          <a:lstStyle/>
          <a:p>
            <a:pPr marL="838200" indent="-838200"/>
            <a:r>
              <a:rPr lang="zh-CN" altLang="en-US" sz="4000" b="1">
                <a:solidFill>
                  <a:schemeClr val="folHlink"/>
                </a:solidFill>
                <a:ea typeface="隶书" panose="02010509060101010101" pitchFamily="49" charset="-122"/>
              </a:rPr>
              <a:t>拓扑描述符</a:t>
            </a:r>
          </a:p>
        </p:txBody>
      </p:sp>
      <p:sp>
        <p:nvSpPr>
          <p:cNvPr id="174083" name="Rectangle 3"/>
          <p:cNvSpPr>
            <a:spLocks noGrp="1"/>
          </p:cNvSpPr>
          <p:nvPr>
            <p:ph type="body" idx="1"/>
          </p:nvPr>
        </p:nvSpPr>
        <p:spPr>
          <a:xfrm>
            <a:off x="323850" y="1412875"/>
            <a:ext cx="8229600" cy="3887788"/>
          </a:xfrm>
        </p:spPr>
        <p:txBody>
          <a:bodyPr>
            <a:normAutofit lnSpcReduction="10000"/>
          </a:bodyPr>
          <a:lstStyle/>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pPr>
            <a:endParaRPr lang="zh-CN" altLang="en-US" b="1"/>
          </a:p>
          <a:p>
            <a:pPr>
              <a:lnSpc>
                <a:spcPct val="90000"/>
              </a:lnSpc>
              <a:buFont typeface="Arial" panose="020B0604020202020204" pitchFamily="34" charset="0"/>
              <a:buNone/>
            </a:pPr>
            <a:endParaRPr lang="zh-CN" altLang="en-US" b="1"/>
          </a:p>
          <a:p>
            <a:pPr>
              <a:lnSpc>
                <a:spcPct val="90000"/>
              </a:lnSpc>
              <a:buFont typeface="Arial" panose="020B0604020202020204" pitchFamily="34" charset="0"/>
              <a:buNone/>
            </a:pPr>
            <a:r>
              <a:rPr lang="en-US" altLang="zh-CN" b="1"/>
              <a:t>     </a:t>
            </a:r>
            <a:endParaRPr lang="zh-CN" altLang="en-US" b="1"/>
          </a:p>
        </p:txBody>
      </p:sp>
      <p:sp>
        <p:nvSpPr>
          <p:cNvPr id="174084" name="Rectangle 4"/>
          <p:cNvSpPr>
            <a:spLocks noChangeArrowheads="1"/>
          </p:cNvSpPr>
          <p:nvPr/>
        </p:nvSpPr>
        <p:spPr bwMode="auto">
          <a:xfrm>
            <a:off x="539750" y="1341438"/>
            <a:ext cx="8208963" cy="500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a:solidFill>
                  <a:schemeClr val="tx1"/>
                </a:solidFill>
              </a:rPr>
              <a:t>对一幅二值图像</a:t>
            </a:r>
            <a:r>
              <a:rPr lang="en-US" altLang="zh-CN" i="1">
                <a:solidFill>
                  <a:schemeClr val="tx1"/>
                </a:solidFill>
              </a:rPr>
              <a:t>A</a:t>
            </a:r>
            <a:r>
              <a:rPr lang="zh-CN" altLang="en-US">
                <a:solidFill>
                  <a:schemeClr val="tx1"/>
                </a:solidFill>
              </a:rPr>
              <a:t>，可以定义两个欧拉数</a:t>
            </a:r>
          </a:p>
          <a:p>
            <a:pPr eaLnBrk="1" hangingPunct="1">
              <a:spcBef>
                <a:spcPct val="50000"/>
              </a:spcBef>
            </a:pPr>
            <a:r>
              <a:rPr lang="en-US" altLang="zh-CN">
                <a:solidFill>
                  <a:schemeClr val="hlink"/>
                </a:solidFill>
              </a:rPr>
              <a:t>4-</a:t>
            </a:r>
            <a:r>
              <a:rPr lang="zh-CN" altLang="en-US">
                <a:solidFill>
                  <a:schemeClr val="hlink"/>
                </a:solidFill>
              </a:rPr>
              <a:t>连通欧拉数</a:t>
            </a:r>
            <a:r>
              <a:rPr lang="en-US" altLang="zh-CN">
                <a:solidFill>
                  <a:schemeClr val="hlink"/>
                </a:solidFill>
              </a:rPr>
              <a:t>E</a:t>
            </a:r>
            <a:r>
              <a:rPr lang="en-US" altLang="zh-CN" baseline="-25000">
                <a:solidFill>
                  <a:schemeClr val="hlink"/>
                </a:solidFill>
              </a:rPr>
              <a:t>4</a:t>
            </a:r>
            <a:r>
              <a:rPr lang="en-US" altLang="zh-CN">
                <a:solidFill>
                  <a:schemeClr val="hlink"/>
                </a:solidFill>
              </a:rPr>
              <a:t>(A)</a:t>
            </a:r>
          </a:p>
          <a:p>
            <a:pPr eaLnBrk="1" hangingPunct="1">
              <a:spcBef>
                <a:spcPct val="50000"/>
              </a:spcBef>
              <a:buFontTx/>
              <a:buNone/>
            </a:pPr>
            <a:r>
              <a:rPr lang="en-US" altLang="zh-CN">
                <a:solidFill>
                  <a:schemeClr val="tx1"/>
                </a:solidFill>
              </a:rPr>
              <a:t>4-</a:t>
            </a:r>
            <a:r>
              <a:rPr lang="zh-CN" altLang="en-US">
                <a:solidFill>
                  <a:schemeClr val="tx1"/>
                </a:solidFill>
              </a:rPr>
              <a:t>连通的目标个数减去</a:t>
            </a:r>
            <a:r>
              <a:rPr lang="en-US" altLang="zh-CN">
                <a:solidFill>
                  <a:schemeClr val="tx1"/>
                </a:solidFill>
              </a:rPr>
              <a:t>8-</a:t>
            </a:r>
            <a:r>
              <a:rPr lang="zh-CN" altLang="en-US">
                <a:solidFill>
                  <a:schemeClr val="tx1"/>
                </a:solidFill>
              </a:rPr>
              <a:t>连通的孔数</a:t>
            </a:r>
          </a:p>
          <a:p>
            <a:pPr eaLnBrk="1" hangingPunct="1">
              <a:spcBef>
                <a:spcPct val="50000"/>
              </a:spcBef>
              <a:buFontTx/>
              <a:buNone/>
            </a:pPr>
            <a:r>
              <a:rPr lang="zh-CN" altLang="en-US">
                <a:solidFill>
                  <a:schemeClr val="tx1"/>
                </a:solidFill>
              </a:rPr>
              <a:t>	</a:t>
            </a:r>
            <a:r>
              <a:rPr lang="en-US" altLang="zh-CN">
                <a:solidFill>
                  <a:schemeClr val="tx1"/>
                </a:solidFill>
              </a:rPr>
              <a:t>E</a:t>
            </a:r>
            <a:r>
              <a:rPr lang="en-US" altLang="zh-CN" baseline="-25000">
                <a:solidFill>
                  <a:schemeClr val="tx1"/>
                </a:solidFill>
              </a:rPr>
              <a:t>4</a:t>
            </a:r>
            <a:r>
              <a:rPr lang="en-US" altLang="zh-CN">
                <a:solidFill>
                  <a:schemeClr val="tx1"/>
                </a:solidFill>
              </a:rPr>
              <a:t> ( A) = C</a:t>
            </a:r>
            <a:r>
              <a:rPr lang="en-US" altLang="zh-CN" baseline="-25000">
                <a:solidFill>
                  <a:schemeClr val="tx1"/>
                </a:solidFill>
              </a:rPr>
              <a:t>4</a:t>
            </a:r>
            <a:r>
              <a:rPr lang="en-US" altLang="zh-CN">
                <a:solidFill>
                  <a:schemeClr val="tx1"/>
                </a:solidFill>
              </a:rPr>
              <a:t> ( A) − H</a:t>
            </a:r>
            <a:r>
              <a:rPr lang="en-US" altLang="zh-CN" baseline="-25000">
                <a:solidFill>
                  <a:schemeClr val="tx1"/>
                </a:solidFill>
              </a:rPr>
              <a:t> 8</a:t>
            </a:r>
            <a:r>
              <a:rPr lang="en-US" altLang="zh-CN">
                <a:solidFill>
                  <a:schemeClr val="tx1"/>
                </a:solidFill>
              </a:rPr>
              <a:t> ( A)</a:t>
            </a:r>
          </a:p>
          <a:p>
            <a:pPr eaLnBrk="1" hangingPunct="1">
              <a:spcBef>
                <a:spcPct val="50000"/>
              </a:spcBef>
            </a:pPr>
            <a:r>
              <a:rPr lang="en-US" altLang="zh-CN">
                <a:solidFill>
                  <a:schemeClr val="hlink"/>
                </a:solidFill>
              </a:rPr>
              <a:t>8-</a:t>
            </a:r>
            <a:r>
              <a:rPr lang="zh-CN" altLang="en-US">
                <a:solidFill>
                  <a:schemeClr val="hlink"/>
                </a:solidFill>
              </a:rPr>
              <a:t>连通欧拉数</a:t>
            </a:r>
            <a:r>
              <a:rPr lang="en-US" altLang="zh-CN">
                <a:solidFill>
                  <a:schemeClr val="hlink"/>
                </a:solidFill>
              </a:rPr>
              <a:t>E</a:t>
            </a:r>
            <a:r>
              <a:rPr lang="en-US" altLang="zh-CN" baseline="-25000">
                <a:solidFill>
                  <a:schemeClr val="hlink"/>
                </a:solidFill>
              </a:rPr>
              <a:t>8</a:t>
            </a:r>
            <a:r>
              <a:rPr lang="en-US" altLang="zh-CN">
                <a:solidFill>
                  <a:schemeClr val="hlink"/>
                </a:solidFill>
              </a:rPr>
              <a:t>(A)</a:t>
            </a:r>
          </a:p>
          <a:p>
            <a:pPr eaLnBrk="1" hangingPunct="1">
              <a:spcBef>
                <a:spcPct val="50000"/>
              </a:spcBef>
              <a:buFontTx/>
              <a:buNone/>
            </a:pPr>
            <a:r>
              <a:rPr lang="en-US" altLang="zh-CN">
                <a:solidFill>
                  <a:schemeClr val="tx1"/>
                </a:solidFill>
              </a:rPr>
              <a:t>8-</a:t>
            </a:r>
            <a:r>
              <a:rPr lang="zh-CN" altLang="en-US">
                <a:solidFill>
                  <a:schemeClr val="tx1"/>
                </a:solidFill>
              </a:rPr>
              <a:t>连通的目标个数减去</a:t>
            </a:r>
            <a:r>
              <a:rPr lang="en-US" altLang="zh-CN">
                <a:solidFill>
                  <a:schemeClr val="tx1"/>
                </a:solidFill>
              </a:rPr>
              <a:t>4-</a:t>
            </a:r>
            <a:r>
              <a:rPr lang="zh-CN" altLang="en-US">
                <a:solidFill>
                  <a:schemeClr val="tx1"/>
                </a:solidFill>
              </a:rPr>
              <a:t>连通的孔数</a:t>
            </a:r>
          </a:p>
          <a:p>
            <a:pPr eaLnBrk="1" hangingPunct="1">
              <a:spcBef>
                <a:spcPct val="50000"/>
              </a:spcBef>
              <a:buFontTx/>
              <a:buNone/>
            </a:pPr>
            <a:r>
              <a:rPr lang="zh-CN" altLang="en-US">
                <a:solidFill>
                  <a:schemeClr val="tx1"/>
                </a:solidFill>
              </a:rPr>
              <a:t>	</a:t>
            </a:r>
            <a:r>
              <a:rPr lang="en-US" altLang="zh-CN">
                <a:solidFill>
                  <a:schemeClr val="tx1"/>
                </a:solidFill>
              </a:rPr>
              <a:t>E</a:t>
            </a:r>
            <a:r>
              <a:rPr lang="en-US" altLang="zh-CN" baseline="-25000">
                <a:solidFill>
                  <a:schemeClr val="tx1"/>
                </a:solidFill>
              </a:rPr>
              <a:t>8</a:t>
            </a:r>
            <a:r>
              <a:rPr lang="en-US" altLang="zh-CN">
                <a:solidFill>
                  <a:schemeClr val="tx1"/>
                </a:solidFill>
              </a:rPr>
              <a:t> ( A) = C</a:t>
            </a:r>
            <a:r>
              <a:rPr lang="en-US" altLang="zh-CN" baseline="-25000">
                <a:solidFill>
                  <a:schemeClr val="tx1"/>
                </a:solidFill>
              </a:rPr>
              <a:t>8</a:t>
            </a:r>
            <a:r>
              <a:rPr lang="en-US" altLang="zh-CN">
                <a:solidFill>
                  <a:schemeClr val="tx1"/>
                </a:solidFill>
              </a:rPr>
              <a:t> ( A) − H</a:t>
            </a:r>
            <a:r>
              <a:rPr lang="en-US" altLang="zh-CN" baseline="-25000">
                <a:solidFill>
                  <a:schemeClr val="tx1"/>
                </a:solidFill>
              </a:rPr>
              <a:t> 4 </a:t>
            </a:r>
            <a:r>
              <a:rPr lang="en-US" altLang="zh-CN">
                <a:solidFill>
                  <a:schemeClr val="tx1"/>
                </a:solidFill>
              </a:rPr>
              <a:t>( A)</a:t>
            </a:r>
          </a:p>
          <a:p>
            <a:pPr eaLnBrk="1" hangingPunct="1">
              <a:spcBef>
                <a:spcPct val="50000"/>
              </a:spcBef>
              <a:buFontTx/>
              <a:buNone/>
            </a:pPr>
            <a:endParaRPr lang="zh-CN" altLang="en-US">
              <a:solidFill>
                <a:schemeClr val="tx1"/>
              </a:solidFill>
            </a:endParaRPr>
          </a:p>
        </p:txBody>
      </p:sp>
    </p:spTree>
    <p:extLst>
      <p:ext uri="{BB962C8B-B14F-4D97-AF65-F5344CB8AC3E}">
        <p14:creationId xmlns:p14="http://schemas.microsoft.com/office/powerpoint/2010/main" val="213371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73238"/>
            <a:ext cx="8107362" cy="3051175"/>
          </a:xfrm>
          <a:prstGeom prst="rect">
            <a:avLst/>
          </a:prstGeom>
          <a:noFill/>
          <a:ln w="76200" cmpd="tri">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35817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body" idx="4294967295"/>
          </p:nvPr>
        </p:nvSpPr>
        <p:spPr>
          <a:xfrm>
            <a:off x="603250" y="2060575"/>
            <a:ext cx="8540750" cy="685800"/>
          </a:xfrm>
        </p:spPr>
        <p:txBody>
          <a:bodyPr/>
          <a:lstStyle/>
          <a:p>
            <a:pPr>
              <a:lnSpc>
                <a:spcPct val="90000"/>
              </a:lnSpc>
              <a:buFont typeface="Arial" panose="020B0604020202020204" pitchFamily="34" charset="0"/>
              <a:buNone/>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峭度</a:t>
            </a:r>
            <a:r>
              <a:rPr lang="en-US" altLang="zh-CN" sz="2800" b="1" dirty="0">
                <a:latin typeface="楷体_GB2312" pitchFamily="49" charset="-122"/>
                <a:ea typeface="楷体_GB2312" pitchFamily="49" charset="-122"/>
              </a:rPr>
              <a:t>(Kurtosis)</a:t>
            </a:r>
            <a:r>
              <a:rPr lang="zh-CN" altLang="en-US" sz="2800" b="1" dirty="0">
                <a:latin typeface="楷体_GB2312" pitchFamily="49" charset="-122"/>
                <a:ea typeface="楷体_GB2312" pitchFamily="49" charset="-122"/>
              </a:rPr>
              <a:t>：</a:t>
            </a:r>
          </a:p>
        </p:txBody>
      </p:sp>
      <p:graphicFrame>
        <p:nvGraphicFramePr>
          <p:cNvPr id="3074" name="Object 4"/>
          <p:cNvGraphicFramePr>
            <a:graphicFrameLocks noChangeAspect="1"/>
          </p:cNvGraphicFramePr>
          <p:nvPr>
            <p:extLst>
              <p:ext uri="{D42A27DB-BD31-4B8C-83A1-F6EECF244321}">
                <p14:modId xmlns:p14="http://schemas.microsoft.com/office/powerpoint/2010/main" val="1126763819"/>
              </p:ext>
            </p:extLst>
          </p:nvPr>
        </p:nvGraphicFramePr>
        <p:xfrm>
          <a:off x="2643188" y="2816226"/>
          <a:ext cx="1816100" cy="817562"/>
        </p:xfrm>
        <a:graphic>
          <a:graphicData uri="http://schemas.openxmlformats.org/presentationml/2006/ole">
            <mc:AlternateContent xmlns:mc="http://schemas.openxmlformats.org/markup-compatibility/2006">
              <mc:Choice xmlns:v="urn:schemas-microsoft-com:vml" Requires="v">
                <p:oleObj spid="_x0000_s3119" name="Equation" r:id="rId3" imgW="927000" imgH="457200" progId="Equation.DSMT4">
                  <p:embed/>
                </p:oleObj>
              </mc:Choice>
              <mc:Fallback>
                <p:oleObj name="Equation" r:id="rId3" imgW="9270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88" y="2816226"/>
                        <a:ext cx="1816100"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extLst>
              <p:ext uri="{D42A27DB-BD31-4B8C-83A1-F6EECF244321}">
                <p14:modId xmlns:p14="http://schemas.microsoft.com/office/powerpoint/2010/main" val="1857338049"/>
              </p:ext>
            </p:extLst>
          </p:nvPr>
        </p:nvGraphicFramePr>
        <p:xfrm>
          <a:off x="2627313" y="3824288"/>
          <a:ext cx="3332162" cy="833438"/>
        </p:xfrm>
        <a:graphic>
          <a:graphicData uri="http://schemas.openxmlformats.org/presentationml/2006/ole">
            <mc:AlternateContent xmlns:mc="http://schemas.openxmlformats.org/markup-compatibility/2006">
              <mc:Choice xmlns:v="urn:schemas-microsoft-com:vml" Requires="v">
                <p:oleObj spid="_x0000_s3120" name="Equation" r:id="rId5" imgW="1600200" imgH="431640" progId="Equation.DSMT4">
                  <p:embed/>
                </p:oleObj>
              </mc:Choice>
              <mc:Fallback>
                <p:oleObj name="Equation" r:id="rId5" imgW="160020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3824288"/>
                        <a:ext cx="3332162"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8" name="Rectangle 6"/>
          <p:cNvSpPr>
            <a:spLocks noChangeArrowheads="1"/>
          </p:cNvSpPr>
          <p:nvPr/>
        </p:nvSpPr>
        <p:spPr bwMode="auto">
          <a:xfrm>
            <a:off x="1116013" y="4040188"/>
            <a:ext cx="1073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kumimoji="1" lang="zh-CN" altLang="en-US">
                <a:solidFill>
                  <a:schemeClr val="tx1"/>
                </a:solidFill>
                <a:latin typeface="楷体_GB2312" pitchFamily="49" charset="-122"/>
              </a:rPr>
              <a:t>熵： </a:t>
            </a:r>
          </a:p>
        </p:txBody>
      </p:sp>
      <p:sp>
        <p:nvSpPr>
          <p:cNvPr id="3079" name="Rectangle 7"/>
          <p:cNvSpPr>
            <a:spLocks noChangeArrowheads="1"/>
          </p:cNvSpPr>
          <p:nvPr/>
        </p:nvSpPr>
        <p:spPr bwMode="auto">
          <a:xfrm>
            <a:off x="1042988" y="2889251"/>
            <a:ext cx="125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kumimoji="1" lang="zh-CN" altLang="en-US">
                <a:solidFill>
                  <a:schemeClr val="tx1"/>
                </a:solidFill>
                <a:latin typeface="楷体_GB2312" pitchFamily="49" charset="-122"/>
              </a:rPr>
              <a:t>能量：</a:t>
            </a:r>
          </a:p>
        </p:txBody>
      </p:sp>
      <p:sp>
        <p:nvSpPr>
          <p:cNvPr id="3081" name="Rectangle 12"/>
          <p:cNvSpPr>
            <a:spLocks noChangeArrowheads="1"/>
          </p:cNvSpPr>
          <p:nvPr/>
        </p:nvSpPr>
        <p:spPr bwMode="auto">
          <a:xfrm>
            <a:off x="0" y="-258763"/>
            <a:ext cx="307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3076" name="Object 11"/>
          <p:cNvGraphicFramePr>
            <a:graphicFrameLocks noChangeAspect="1"/>
          </p:cNvGraphicFramePr>
          <p:nvPr>
            <p:extLst>
              <p:ext uri="{D42A27DB-BD31-4B8C-83A1-F6EECF244321}">
                <p14:modId xmlns:p14="http://schemas.microsoft.com/office/powerpoint/2010/main" val="1115262298"/>
              </p:ext>
            </p:extLst>
          </p:nvPr>
        </p:nvGraphicFramePr>
        <p:xfrm>
          <a:off x="4105275" y="1852613"/>
          <a:ext cx="3529013" cy="928688"/>
        </p:xfrm>
        <a:graphic>
          <a:graphicData uri="http://schemas.openxmlformats.org/presentationml/2006/ole">
            <mc:AlternateContent xmlns:mc="http://schemas.openxmlformats.org/markup-compatibility/2006">
              <mc:Choice xmlns:v="urn:schemas-microsoft-com:vml" Requires="v">
                <p:oleObj spid="_x0000_s3121" name="Equation" r:id="rId7" imgW="1752480" imgH="457200" progId="Equation.DSMT4">
                  <p:embed/>
                </p:oleObj>
              </mc:Choice>
              <mc:Fallback>
                <p:oleObj name="Equation" r:id="rId7" imgW="175248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5275" y="1852613"/>
                        <a:ext cx="3529013" cy="928688"/>
                      </a:xfrm>
                      <a:prstGeom prst="rect">
                        <a:avLst/>
                      </a:prstGeom>
                      <a:noFill/>
                      <a:extLst>
                        <a:ext uri="{909E8E84-426E-40DD-AFC4-6F175D3DCCD1}">
                          <a14:hiddenFill xmlns:a14="http://schemas.microsoft.com/office/drawing/2010/main">
                            <a:solidFill>
                              <a:srgbClr val="FF9933"/>
                            </a:solidFill>
                          </a14:hiddenFill>
                        </a:ext>
                      </a:extLst>
                    </p:spPr>
                  </p:pic>
                </p:oleObj>
              </mc:Fallback>
            </mc:AlternateContent>
          </a:graphicData>
        </a:graphic>
      </p:graphicFrame>
      <p:sp>
        <p:nvSpPr>
          <p:cNvPr id="3083" name="Rectangle 11"/>
          <p:cNvSpPr>
            <a:spLocks noChangeArrowheads="1"/>
          </p:cNvSpPr>
          <p:nvPr/>
        </p:nvSpPr>
        <p:spPr bwMode="auto">
          <a:xfrm>
            <a:off x="2987675" y="549275"/>
            <a:ext cx="43926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 typeface="Arial" panose="020B0604020202020204" pitchFamily="34" charset="0"/>
              <a:buNone/>
            </a:pPr>
            <a:r>
              <a:rPr lang="zh-CN" altLang="en-US" sz="4000">
                <a:solidFill>
                  <a:srgbClr val="0000FF"/>
                </a:solidFill>
                <a:ea typeface="隶书" panose="02010509060101010101" pitchFamily="49" charset="-122"/>
              </a:rPr>
              <a:t>   直方图特征            </a:t>
            </a:r>
          </a:p>
        </p:txBody>
      </p:sp>
      <p:pic>
        <p:nvPicPr>
          <p:cNvPr id="2" name="图片 1"/>
          <p:cNvPicPr>
            <a:picLocks noChangeAspect="1"/>
          </p:cNvPicPr>
          <p:nvPr/>
        </p:nvPicPr>
        <p:blipFill>
          <a:blip r:embed="rId9"/>
          <a:stretch>
            <a:fillRect/>
          </a:stretch>
        </p:blipFill>
        <p:spPr>
          <a:xfrm>
            <a:off x="1504950" y="4684713"/>
            <a:ext cx="4953000" cy="2047875"/>
          </a:xfrm>
          <a:prstGeom prst="rect">
            <a:avLst/>
          </a:prstGeom>
        </p:spPr>
      </p:pic>
    </p:spTree>
    <p:extLst>
      <p:ext uri="{BB962C8B-B14F-4D97-AF65-F5344CB8AC3E}">
        <p14:creationId xmlns:p14="http://schemas.microsoft.com/office/powerpoint/2010/main" val="2021254605"/>
      </p:ext>
    </p:extLst>
  </p:cSld>
  <p:clrMapOvr>
    <a:masterClrMapping/>
  </p:clrMapOvr>
  <p:transition spd="med" advTm="3025">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p:cNvSpPr>
          <p:nvPr>
            <p:ph type="title"/>
          </p:nvPr>
        </p:nvSpPr>
        <p:spPr>
          <a:xfrm>
            <a:off x="468313" y="115888"/>
            <a:ext cx="8229600" cy="1143000"/>
          </a:xfrm>
        </p:spPr>
        <p:txBody>
          <a:bodyPr/>
          <a:lstStyle/>
          <a:p>
            <a:r>
              <a:rPr lang="zh-CN" altLang="en-US" sz="4000" b="1">
                <a:solidFill>
                  <a:schemeClr val="folHlink"/>
                </a:solidFill>
                <a:ea typeface="隶书" panose="02010509060101010101" pitchFamily="49" charset="-122"/>
              </a:rPr>
              <a:t>拓扑描述符</a:t>
            </a:r>
          </a:p>
        </p:txBody>
      </p:sp>
      <p:sp>
        <p:nvSpPr>
          <p:cNvPr id="176131" name="Rectangle 3"/>
          <p:cNvSpPr>
            <a:spLocks noGrp="1"/>
          </p:cNvSpPr>
          <p:nvPr>
            <p:ph type="body" idx="1"/>
          </p:nvPr>
        </p:nvSpPr>
        <p:spPr>
          <a:xfrm>
            <a:off x="539750" y="1125538"/>
            <a:ext cx="8229600" cy="4525962"/>
          </a:xfrm>
        </p:spPr>
        <p:txBody>
          <a:bodyPr>
            <a:normAutofit lnSpcReduction="10000"/>
          </a:bodyPr>
          <a:lstStyle/>
          <a:p>
            <a:r>
              <a:rPr lang="zh-CN" altLang="en-US" sz="2400" b="1">
                <a:solidFill>
                  <a:schemeClr val="hlink"/>
                </a:solidFill>
              </a:rPr>
              <a:t>多边形网</a:t>
            </a:r>
            <a:r>
              <a:rPr lang="zh-CN" altLang="en-US" sz="2400" b="1"/>
              <a:t>：全由直线段（包围）构成的区域集合</a:t>
            </a:r>
          </a:p>
          <a:p>
            <a:pPr>
              <a:buFont typeface="Arial" panose="020B0604020202020204" pitchFamily="34" charset="0"/>
              <a:buNone/>
            </a:pPr>
            <a:r>
              <a:rPr lang="zh-CN" altLang="en-US" sz="2400" b="1"/>
              <a:t>欧拉公式</a:t>
            </a:r>
          </a:p>
          <a:p>
            <a:pPr>
              <a:buFont typeface="Arial" panose="020B0604020202020204" pitchFamily="34" charset="0"/>
              <a:buNone/>
            </a:pPr>
            <a:r>
              <a:rPr lang="zh-CN" altLang="en-US" i="1">
                <a:solidFill>
                  <a:srgbClr val="000000"/>
                </a:solidFill>
              </a:rPr>
              <a:t>　　　　　　　　</a:t>
            </a:r>
            <a:r>
              <a:rPr lang="en-US" altLang="zh-CN" i="1">
                <a:solidFill>
                  <a:srgbClr val="000000"/>
                </a:solidFill>
              </a:rPr>
              <a:t>V </a:t>
            </a:r>
            <a:r>
              <a:rPr lang="en-US" altLang="zh-CN">
                <a:solidFill>
                  <a:srgbClr val="000000"/>
                </a:solidFill>
              </a:rPr>
              <a:t>− </a:t>
            </a:r>
            <a:r>
              <a:rPr lang="en-US" altLang="zh-CN" i="1">
                <a:solidFill>
                  <a:srgbClr val="000000"/>
                </a:solidFill>
              </a:rPr>
              <a:t>B </a:t>
            </a:r>
            <a:r>
              <a:rPr lang="en-US" altLang="zh-CN">
                <a:solidFill>
                  <a:srgbClr val="000000"/>
                </a:solidFill>
              </a:rPr>
              <a:t>+ </a:t>
            </a:r>
            <a:r>
              <a:rPr lang="en-US" altLang="zh-CN" i="1">
                <a:solidFill>
                  <a:srgbClr val="000000"/>
                </a:solidFill>
              </a:rPr>
              <a:t>F </a:t>
            </a:r>
            <a:r>
              <a:rPr lang="en-US" altLang="zh-CN">
                <a:solidFill>
                  <a:srgbClr val="000000"/>
                </a:solidFill>
              </a:rPr>
              <a:t>= </a:t>
            </a:r>
            <a:r>
              <a:rPr lang="en-US" altLang="zh-CN" i="1">
                <a:solidFill>
                  <a:srgbClr val="000000"/>
                </a:solidFill>
              </a:rPr>
              <a:t>E </a:t>
            </a:r>
            <a:r>
              <a:rPr lang="en-US" altLang="zh-CN">
                <a:solidFill>
                  <a:srgbClr val="000000"/>
                </a:solidFill>
              </a:rPr>
              <a:t>= </a:t>
            </a:r>
            <a:r>
              <a:rPr lang="en-US" altLang="zh-CN" i="1">
                <a:solidFill>
                  <a:srgbClr val="000000"/>
                </a:solidFill>
              </a:rPr>
              <a:t>C </a:t>
            </a:r>
            <a:r>
              <a:rPr lang="en-US" altLang="zh-CN">
                <a:solidFill>
                  <a:srgbClr val="000000"/>
                </a:solidFill>
              </a:rPr>
              <a:t>− </a:t>
            </a:r>
            <a:r>
              <a:rPr lang="en-US" altLang="zh-CN" i="1">
                <a:solidFill>
                  <a:srgbClr val="000000"/>
                </a:solidFill>
              </a:rPr>
              <a:t>H</a:t>
            </a:r>
            <a:endParaRPr lang="zh-CN" altLang="en-US" sz="2400" b="1"/>
          </a:p>
          <a:p>
            <a:pPr>
              <a:buFont typeface="Arial" panose="020B0604020202020204" pitchFamily="34" charset="0"/>
              <a:buNone/>
            </a:pPr>
            <a:endParaRPr lang="zh-CN" altLang="en-US" sz="2400" b="1"/>
          </a:p>
          <a:p>
            <a:pPr>
              <a:buFont typeface="Arial" panose="020B0604020202020204" pitchFamily="34" charset="0"/>
              <a:buNone/>
            </a:pPr>
            <a:endParaRPr lang="zh-CN" altLang="en-US" sz="2400" b="1"/>
          </a:p>
          <a:p>
            <a:pPr>
              <a:buFont typeface="Arial" panose="020B0604020202020204" pitchFamily="34" charset="0"/>
              <a:buNone/>
            </a:pPr>
            <a:r>
              <a:rPr lang="en-US" altLang="zh-CN" sz="2400" b="1"/>
              <a:t>V</a:t>
            </a:r>
            <a:r>
              <a:rPr lang="zh-CN" altLang="en-US" sz="2400" b="1"/>
              <a:t>：顶点数</a:t>
            </a:r>
          </a:p>
          <a:p>
            <a:pPr>
              <a:buFont typeface="Arial" panose="020B0604020202020204" pitchFamily="34" charset="0"/>
              <a:buNone/>
            </a:pPr>
            <a:endParaRPr lang="zh-CN" altLang="en-US" sz="2400" b="1"/>
          </a:p>
          <a:p>
            <a:pPr>
              <a:buFont typeface="Arial" panose="020B0604020202020204" pitchFamily="34" charset="0"/>
              <a:buNone/>
            </a:pPr>
            <a:r>
              <a:rPr lang="en-US" altLang="zh-CN" sz="2400" b="1"/>
              <a:t>B</a:t>
            </a:r>
            <a:r>
              <a:rPr lang="zh-CN" altLang="en-US" sz="2400" b="1"/>
              <a:t>：边线数</a:t>
            </a:r>
          </a:p>
          <a:p>
            <a:pPr>
              <a:buFont typeface="Arial" panose="020B0604020202020204" pitchFamily="34" charset="0"/>
              <a:buNone/>
            </a:pPr>
            <a:endParaRPr lang="zh-CN" altLang="en-US" sz="2400" b="1"/>
          </a:p>
          <a:p>
            <a:pPr>
              <a:buFont typeface="Arial" panose="020B0604020202020204" pitchFamily="34" charset="0"/>
              <a:buNone/>
            </a:pPr>
            <a:r>
              <a:rPr lang="en-US" altLang="zh-CN" sz="2400" b="1"/>
              <a:t>F</a:t>
            </a:r>
            <a:r>
              <a:rPr lang="zh-CN" altLang="en-US" sz="2400" b="1"/>
              <a:t>：面数</a:t>
            </a:r>
          </a:p>
          <a:p>
            <a:endParaRPr lang="zh-CN" altLang="en-US" sz="2400" b="1"/>
          </a:p>
        </p:txBody>
      </p:sp>
      <p:pic>
        <p:nvPicPr>
          <p:cNvPr id="176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781300"/>
            <a:ext cx="6291263"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33" name="Text Box 5"/>
          <p:cNvSpPr txBox="1">
            <a:spLocks noChangeArrowheads="1"/>
          </p:cNvSpPr>
          <p:nvPr/>
        </p:nvSpPr>
        <p:spPr bwMode="auto">
          <a:xfrm>
            <a:off x="2195513" y="5734050"/>
            <a:ext cx="5305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163"/>
              </a:lnSpc>
              <a:spcBef>
                <a:spcPct val="0"/>
              </a:spcBef>
              <a:buFontTx/>
              <a:buNone/>
            </a:pPr>
            <a:r>
              <a:rPr lang="pt-BR" altLang="zh-CN" sz="2400" b="1">
                <a:solidFill>
                  <a:schemeClr val="hlink"/>
                </a:solidFill>
                <a:latin typeface="Times New Roman" panose="02020603050405020304" pitchFamily="18" charset="0"/>
                <a:ea typeface="宋体" panose="02010600030101010101" pitchFamily="2" charset="-122"/>
              </a:rPr>
              <a:t>V = 26, B = 35, F = 7, C = 1, H = 3, E = -2</a:t>
            </a:r>
            <a:endParaRPr lang="en-US" altLang="zh-CN" sz="2400" b="1">
              <a:solidFill>
                <a:schemeClr val="hlin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7647613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836613"/>
            <a:ext cx="4213225" cy="154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1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924175"/>
            <a:ext cx="5478463"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7158" name="Text Box 6"/>
          <p:cNvSpPr txBox="1">
            <a:spLocks noChangeArrowheads="1"/>
          </p:cNvSpPr>
          <p:nvPr/>
        </p:nvSpPr>
        <p:spPr bwMode="auto">
          <a:xfrm>
            <a:off x="2195513" y="2349500"/>
            <a:ext cx="403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a:t>欧拉数：　０　　－１</a:t>
            </a:r>
          </a:p>
        </p:txBody>
      </p:sp>
      <p:sp>
        <p:nvSpPr>
          <p:cNvPr id="177159" name="Text Box 7"/>
          <p:cNvSpPr txBox="1">
            <a:spLocks noChangeArrowheads="1"/>
          </p:cNvSpPr>
          <p:nvPr/>
        </p:nvSpPr>
        <p:spPr bwMode="auto">
          <a:xfrm>
            <a:off x="1908175" y="5589588"/>
            <a:ext cx="51530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163"/>
              </a:lnSpc>
              <a:spcBef>
                <a:spcPct val="0"/>
              </a:spcBef>
              <a:buFontTx/>
              <a:buNone/>
            </a:pPr>
            <a:r>
              <a:rPr lang="pt-BR" altLang="zh-CN" sz="2400" b="1">
                <a:solidFill>
                  <a:srgbClr val="6600CC"/>
                </a:solidFill>
                <a:latin typeface="Times New Roman" panose="02020603050405020304" pitchFamily="18" charset="0"/>
                <a:ea typeface="宋体" panose="02010600030101010101" pitchFamily="2" charset="-122"/>
              </a:rPr>
              <a:t>V = 7, </a:t>
            </a:r>
            <a:r>
              <a:rPr lang="pt-BR" altLang="zh-CN" sz="2400" b="1">
                <a:solidFill>
                  <a:srgbClr val="FF3300"/>
                </a:solidFill>
                <a:latin typeface="Times New Roman" panose="02020603050405020304" pitchFamily="18" charset="0"/>
                <a:ea typeface="宋体" panose="02010600030101010101" pitchFamily="2" charset="-122"/>
              </a:rPr>
              <a:t>B = 11,</a:t>
            </a:r>
            <a:r>
              <a:rPr lang="pt-BR" altLang="zh-CN" sz="2400" b="1">
                <a:solidFill>
                  <a:srgbClr val="6600CC"/>
                </a:solidFill>
                <a:latin typeface="Times New Roman" panose="02020603050405020304" pitchFamily="18" charset="0"/>
                <a:ea typeface="宋体" panose="02010600030101010101" pitchFamily="2" charset="-122"/>
              </a:rPr>
              <a:t> F = 2, C = 1, H = 3, E = -2</a:t>
            </a:r>
            <a:endParaRPr lang="en-US" altLang="zh-CN" sz="2400" b="1">
              <a:solidFill>
                <a:srgbClr val="6600CC"/>
              </a:solidFill>
              <a:latin typeface="Times New Roman" panose="02020603050405020304" pitchFamily="18" charset="0"/>
              <a:ea typeface="宋体" panose="02010600030101010101" pitchFamily="2" charset="-122"/>
            </a:endParaRPr>
          </a:p>
        </p:txBody>
      </p:sp>
      <p:sp>
        <p:nvSpPr>
          <p:cNvPr id="177160" name="AutoShape 8"/>
          <p:cNvSpPr>
            <a:spLocks noChangeArrowheads="1"/>
          </p:cNvSpPr>
          <p:nvPr/>
        </p:nvSpPr>
        <p:spPr bwMode="auto">
          <a:xfrm>
            <a:off x="6156325" y="2636838"/>
            <a:ext cx="2736850" cy="1296987"/>
          </a:xfrm>
          <a:prstGeom prst="wedgeRoundRectCallout">
            <a:avLst>
              <a:gd name="adj1" fmla="val -63514"/>
              <a:gd name="adj2" fmla="val 69949"/>
              <a:gd name="adj3" fmla="val 16667"/>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2400"/>
              <a:t>两个封闭面交在一条边缘处，计两次</a:t>
            </a:r>
          </a:p>
        </p:txBody>
      </p:sp>
    </p:spTree>
    <p:extLst>
      <p:ext uri="{BB962C8B-B14F-4D97-AF65-F5344CB8AC3E}">
        <p14:creationId xmlns:p14="http://schemas.microsoft.com/office/powerpoint/2010/main" val="35732782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7160"/>
                                        </p:tgtEl>
                                        <p:attrNameLst>
                                          <p:attrName>style.visibility</p:attrName>
                                        </p:attrNameLst>
                                      </p:cBhvr>
                                      <p:to>
                                        <p:strVal val="visible"/>
                                      </p:to>
                                    </p:set>
                                    <p:animEffect transition="in" filter="checkerboard(across)">
                                      <p:cBhvr>
                                        <p:cTn id="7" dur="500"/>
                                        <p:tgtEl>
                                          <p:spTgt spid="177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p:nvPr>
        </p:nvSpPr>
        <p:spPr>
          <a:xfrm>
            <a:off x="468313" y="188913"/>
            <a:ext cx="8229600" cy="1143000"/>
          </a:xfrm>
        </p:spPr>
        <p:txBody>
          <a:bodyPr/>
          <a:lstStyle/>
          <a:p>
            <a:r>
              <a:rPr lang="zh-CN" altLang="en-US" sz="4000">
                <a:solidFill>
                  <a:schemeClr val="folHlink"/>
                </a:solidFill>
                <a:ea typeface="隶书" panose="02010509060101010101" pitchFamily="49" charset="-122"/>
              </a:rPr>
              <a:t>不变矩</a:t>
            </a:r>
          </a:p>
        </p:txBody>
      </p:sp>
      <p:sp>
        <p:nvSpPr>
          <p:cNvPr id="178179" name="Rectangle 3"/>
          <p:cNvSpPr>
            <a:spLocks noGrp="1"/>
          </p:cNvSpPr>
          <p:nvPr>
            <p:ph type="body" idx="1"/>
          </p:nvPr>
        </p:nvSpPr>
        <p:spPr>
          <a:xfrm>
            <a:off x="395288" y="1125538"/>
            <a:ext cx="8569325" cy="4525962"/>
          </a:xfrm>
        </p:spPr>
        <p:txBody>
          <a:bodyPr/>
          <a:lstStyle/>
          <a:p>
            <a:pPr>
              <a:buFont typeface="Arial" panose="020B0604020202020204" pitchFamily="34" charset="0"/>
              <a:buNone/>
            </a:pPr>
            <a:r>
              <a:rPr lang="zh-CN" altLang="en-US" b="1"/>
              <a:t>区域矩：用所有属于区域内的点计算出来的，抗噪好</a:t>
            </a:r>
          </a:p>
          <a:p>
            <a:pPr>
              <a:buFont typeface="Arial" panose="020B0604020202020204" pitchFamily="34" charset="0"/>
              <a:buNone/>
            </a:pPr>
            <a:endParaRPr lang="zh-CN" altLang="en-US" b="1"/>
          </a:p>
          <a:p>
            <a:pPr>
              <a:buFont typeface="Arial" panose="020B0604020202020204" pitchFamily="34" charset="0"/>
              <a:buNone/>
            </a:pPr>
            <a:r>
              <a:rPr lang="zh-CN" altLang="en-US" b="1"/>
              <a:t>	</a:t>
            </a:r>
            <a:r>
              <a:rPr lang="en-US" altLang="zh-CN" b="1"/>
              <a:t>f (x, y)</a:t>
            </a:r>
            <a:r>
              <a:rPr lang="zh-CN" altLang="en-US" b="1"/>
              <a:t>的 </a:t>
            </a:r>
            <a:r>
              <a:rPr lang="en-US" altLang="zh-CN" b="1"/>
              <a:t>p + q </a:t>
            </a:r>
            <a:r>
              <a:rPr lang="zh-CN" altLang="en-US" b="1"/>
              <a:t>阶矩</a:t>
            </a:r>
          </a:p>
          <a:p>
            <a:pPr>
              <a:buFont typeface="Arial" panose="020B0604020202020204" pitchFamily="34" charset="0"/>
              <a:buNone/>
            </a:pPr>
            <a:endParaRPr lang="zh-CN" altLang="en-US" b="1"/>
          </a:p>
          <a:p>
            <a:pPr>
              <a:buFont typeface="Arial" panose="020B0604020202020204" pitchFamily="34" charset="0"/>
              <a:buNone/>
            </a:pPr>
            <a:r>
              <a:rPr lang="en-US" altLang="zh-CN" b="1"/>
              <a:t>f (x, y)</a:t>
            </a:r>
            <a:r>
              <a:rPr lang="zh-CN" altLang="en-US" b="1"/>
              <a:t>的 </a:t>
            </a:r>
            <a:r>
              <a:rPr lang="en-US" altLang="zh-CN" b="1"/>
              <a:t>p + q </a:t>
            </a:r>
            <a:r>
              <a:rPr lang="zh-CN" altLang="en-US" b="1"/>
              <a:t>阶中心矩</a:t>
            </a:r>
          </a:p>
          <a:p>
            <a:pPr>
              <a:buFont typeface="Arial" panose="020B0604020202020204" pitchFamily="34" charset="0"/>
              <a:buNone/>
            </a:pPr>
            <a:endParaRPr lang="zh-CN" altLang="en-US" b="1"/>
          </a:p>
          <a:p>
            <a:pPr>
              <a:buFont typeface="Arial" panose="020B0604020202020204" pitchFamily="34" charset="0"/>
              <a:buNone/>
            </a:pPr>
            <a:r>
              <a:rPr lang="en-US" altLang="zh-CN" b="1"/>
              <a:t>f (x, y)</a:t>
            </a:r>
            <a:r>
              <a:rPr lang="zh-CN" altLang="en-US" b="1"/>
              <a:t>的归一化的中心矩</a:t>
            </a:r>
          </a:p>
        </p:txBody>
      </p:sp>
      <p:pic>
        <p:nvPicPr>
          <p:cNvPr id="178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844675"/>
            <a:ext cx="316865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488" y="3571875"/>
            <a:ext cx="4608512"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797425"/>
            <a:ext cx="65532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56493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p:cNvSpPr>
          <p:nvPr>
            <p:ph type="title"/>
          </p:nvPr>
        </p:nvSpPr>
        <p:spPr>
          <a:xfrm>
            <a:off x="468313" y="115888"/>
            <a:ext cx="8229600" cy="1143000"/>
          </a:xfrm>
        </p:spPr>
        <p:txBody>
          <a:bodyPr/>
          <a:lstStyle/>
          <a:p>
            <a:r>
              <a:rPr lang="zh-CN" altLang="en-US" sz="4000">
                <a:solidFill>
                  <a:schemeClr val="folHlink"/>
                </a:solidFill>
                <a:ea typeface="隶书" panose="02010509060101010101" pitchFamily="49" charset="-122"/>
              </a:rPr>
              <a:t>不变矩</a:t>
            </a:r>
          </a:p>
        </p:txBody>
      </p:sp>
      <p:sp>
        <p:nvSpPr>
          <p:cNvPr id="179203" name="Rectangle 3"/>
          <p:cNvSpPr>
            <a:spLocks noGrp="1"/>
          </p:cNvSpPr>
          <p:nvPr>
            <p:ph type="body" idx="1"/>
          </p:nvPr>
        </p:nvSpPr>
        <p:spPr>
          <a:xfrm>
            <a:off x="250825" y="981075"/>
            <a:ext cx="8642350" cy="503238"/>
          </a:xfrm>
        </p:spPr>
        <p:txBody>
          <a:bodyPr/>
          <a:lstStyle/>
          <a:p>
            <a:pPr>
              <a:buFont typeface="Arial" panose="020B0604020202020204" pitchFamily="34" charset="0"/>
              <a:buNone/>
            </a:pPr>
            <a:r>
              <a:rPr lang="zh-CN" altLang="en-US" sz="2400" b="1">
                <a:solidFill>
                  <a:schemeClr val="hlink"/>
                </a:solidFill>
              </a:rPr>
              <a:t>平移、旋转、尺度不变矩（由归一化的二阶、三阶中心矩得到）</a:t>
            </a:r>
          </a:p>
        </p:txBody>
      </p:sp>
      <p:pic>
        <p:nvPicPr>
          <p:cNvPr id="1792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628775"/>
            <a:ext cx="17113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628775"/>
            <a:ext cx="253206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205038"/>
            <a:ext cx="359727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2276475"/>
            <a:ext cx="3557588"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924175"/>
            <a:ext cx="70421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4076700"/>
            <a:ext cx="544195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1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5229225"/>
            <a:ext cx="6262687"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26459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36613"/>
            <a:ext cx="7123112" cy="174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0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852738"/>
            <a:ext cx="8599487" cy="250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30" name="Text Box 6"/>
          <p:cNvSpPr txBox="1">
            <a:spLocks noChangeArrowheads="1"/>
          </p:cNvSpPr>
          <p:nvPr/>
        </p:nvSpPr>
        <p:spPr bwMode="auto">
          <a:xfrm>
            <a:off x="323850" y="5516563"/>
            <a:ext cx="5832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000"/>
              <a:t>根据这些不变矩的特点，可用于对特定目标的检测，且不受平移、旋转、尺度的影响</a:t>
            </a:r>
          </a:p>
        </p:txBody>
      </p:sp>
    </p:spTree>
    <p:extLst>
      <p:ext uri="{BB962C8B-B14F-4D97-AF65-F5344CB8AC3E}">
        <p14:creationId xmlns:p14="http://schemas.microsoft.com/office/powerpoint/2010/main" val="391661649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ChangeArrowheads="1"/>
          </p:cNvSpPr>
          <p:nvPr/>
        </p:nvSpPr>
        <p:spPr bwMode="auto">
          <a:xfrm>
            <a:off x="2627313" y="549275"/>
            <a:ext cx="4537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Clr>
                <a:srgbClr val="FF0066"/>
              </a:buClr>
              <a:buFont typeface="Wingdings" panose="05000000000000000000" pitchFamily="2" charset="2"/>
              <a:buChar char="Ø"/>
            </a:pPr>
            <a:r>
              <a:rPr lang="en-US" altLang="zh-CN" sz="4400" b="0">
                <a:solidFill>
                  <a:srgbClr val="0000FF"/>
                </a:solidFill>
                <a:latin typeface="楷体_GB2312" pitchFamily="49" charset="-122"/>
              </a:rPr>
              <a:t> </a:t>
            </a:r>
            <a:r>
              <a:rPr lang="zh-CN" altLang="en-US" sz="4400" b="0">
                <a:solidFill>
                  <a:srgbClr val="0000FF"/>
                </a:solidFill>
                <a:latin typeface="楷体_GB2312" pitchFamily="49" charset="-122"/>
              </a:rPr>
              <a:t>纹理描述</a:t>
            </a:r>
          </a:p>
        </p:txBody>
      </p:sp>
      <p:sp>
        <p:nvSpPr>
          <p:cNvPr id="181252" name="Text Box 4"/>
          <p:cNvSpPr txBox="1">
            <a:spLocks noChangeArrowheads="1"/>
          </p:cNvSpPr>
          <p:nvPr/>
        </p:nvSpPr>
        <p:spPr bwMode="auto">
          <a:xfrm>
            <a:off x="755650" y="1412875"/>
            <a:ext cx="7632700" cy="402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FontTx/>
              <a:buNone/>
            </a:pPr>
            <a:r>
              <a:rPr lang="zh-CN" altLang="en-US" sz="2400" b="1">
                <a:solidFill>
                  <a:schemeClr val="folHlink"/>
                </a:solidFill>
                <a:latin typeface="Times New Roman" panose="02020603050405020304" pitchFamily="18" charset="0"/>
                <a:ea typeface="宋体" panose="02010600030101010101" pitchFamily="2" charset="-122"/>
              </a:rPr>
              <a:t>什么是纹理</a:t>
            </a:r>
            <a:r>
              <a:rPr lang="en-US" altLang="zh-CN" sz="2400" b="1">
                <a:solidFill>
                  <a:schemeClr val="folHlink"/>
                </a:solidFill>
                <a:latin typeface="Times New Roman" panose="02020603050405020304" pitchFamily="18" charset="0"/>
                <a:ea typeface="宋体" panose="02010600030101010101" pitchFamily="2" charset="-122"/>
              </a:rPr>
              <a:t>?</a:t>
            </a:r>
          </a:p>
          <a:p>
            <a:pPr>
              <a:lnSpc>
                <a:spcPts val="1000"/>
              </a:lnSpc>
              <a:spcBef>
                <a:spcPct val="0"/>
              </a:spcBef>
              <a:buFontTx/>
              <a:buNone/>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3763"/>
              </a:lnSpc>
              <a:spcBef>
                <a:spcPct val="0"/>
              </a:spcBef>
              <a:buClr>
                <a:srgbClr val="6600CC"/>
              </a:buClr>
              <a:buFont typeface="Wingdings" panose="05000000000000000000" pitchFamily="2" charset="2"/>
              <a:buChar char="ü"/>
            </a:pPr>
            <a:r>
              <a:rPr lang="zh-CN" altLang="en-US" sz="2400" b="1">
                <a:solidFill>
                  <a:schemeClr val="tx1"/>
                </a:solidFill>
                <a:latin typeface="Times New Roman" panose="02020603050405020304" pitchFamily="18" charset="0"/>
                <a:ea typeface="宋体" panose="02010600030101010101" pitchFamily="2" charset="-122"/>
              </a:rPr>
              <a:t>纹理是物体表面的固有特征之一</a:t>
            </a: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2888"/>
              </a:lnSpc>
              <a:spcBef>
                <a:spcPct val="0"/>
              </a:spcBef>
              <a:buClr>
                <a:srgbClr val="6600CC"/>
              </a:buClr>
              <a:buFont typeface="Wingdings" panose="05000000000000000000" pitchFamily="2" charset="2"/>
              <a:buChar char="ü"/>
            </a:pPr>
            <a:r>
              <a:rPr lang="zh-CN" altLang="en-US" sz="2400" b="1">
                <a:solidFill>
                  <a:schemeClr val="tx1"/>
                </a:solidFill>
                <a:latin typeface="Times New Roman" panose="02020603050405020304" pitchFamily="18" charset="0"/>
                <a:ea typeface="宋体" panose="02010600030101010101" pitchFamily="2" charset="-122"/>
              </a:rPr>
              <a:t>是图像区域一种重要的属性</a:t>
            </a: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3538"/>
              </a:lnSpc>
              <a:spcBef>
                <a:spcPct val="0"/>
              </a:spcBef>
              <a:buClr>
                <a:srgbClr val="6600CC"/>
              </a:buClr>
              <a:buFont typeface="Wingdings" panose="05000000000000000000" pitchFamily="2" charset="2"/>
              <a:buChar char="ü"/>
            </a:pPr>
            <a:r>
              <a:rPr lang="zh-CN" altLang="en-US" sz="2400" b="1">
                <a:solidFill>
                  <a:schemeClr val="tx1"/>
                </a:solidFill>
                <a:latin typeface="Times New Roman" panose="02020603050405020304" pitchFamily="18" charset="0"/>
                <a:ea typeface="宋体" panose="02010600030101010101" pitchFamily="2" charset="-122"/>
              </a:rPr>
              <a:t>目前对纹理尚无正式的（一致的）定义</a:t>
            </a: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2888"/>
              </a:lnSpc>
              <a:spcBef>
                <a:spcPct val="0"/>
              </a:spcBef>
              <a:buClr>
                <a:srgbClr val="6600CC"/>
              </a:buClr>
              <a:buFont typeface="Wingdings" panose="05000000000000000000" pitchFamily="2" charset="2"/>
              <a:buChar char="ü"/>
            </a:pPr>
            <a:r>
              <a:rPr lang="zh-CN" altLang="en-US" sz="2400" b="1">
                <a:solidFill>
                  <a:schemeClr val="tx1"/>
                </a:solidFill>
                <a:ea typeface="宋体" panose="02010600030101010101" pitchFamily="2" charset="-122"/>
              </a:rPr>
              <a:t>人们常可以判断出纹理的存在性</a:t>
            </a: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ea typeface="宋体" panose="02010600030101010101" pitchFamily="2" charset="-122"/>
            </a:endParaRPr>
          </a:p>
          <a:p>
            <a:pPr>
              <a:lnSpc>
                <a:spcPts val="3538"/>
              </a:lnSpc>
              <a:spcBef>
                <a:spcPct val="0"/>
              </a:spcBef>
              <a:buClr>
                <a:srgbClr val="6600CC"/>
              </a:buClr>
              <a:buFont typeface="Wingdings" panose="05000000000000000000" pitchFamily="2" charset="2"/>
              <a:buChar char="ü"/>
            </a:pPr>
            <a:r>
              <a:rPr lang="zh-CN" altLang="en-US" sz="2400" b="1">
                <a:solidFill>
                  <a:schemeClr val="tx1"/>
                </a:solidFill>
                <a:latin typeface="Times New Roman" panose="02020603050405020304" pitchFamily="18" charset="0"/>
                <a:ea typeface="宋体" panose="02010600030101010101" pitchFamily="2" charset="-122"/>
              </a:rPr>
              <a:t>对纹理的感受是与心理效果相结合的</a:t>
            </a: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1000"/>
              </a:lnSpc>
              <a:spcBef>
                <a:spcPct val="0"/>
              </a:spcBef>
              <a:buClr>
                <a:srgbClr val="6600CC"/>
              </a:buClr>
              <a:buFont typeface="Wingdings" panose="05000000000000000000" pitchFamily="2" charset="2"/>
              <a:buChar char="ü"/>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2888"/>
              </a:lnSpc>
              <a:spcBef>
                <a:spcPct val="0"/>
              </a:spcBef>
              <a:buClr>
                <a:srgbClr val="6600CC"/>
              </a:buClr>
              <a:buFont typeface="Wingdings" panose="05000000000000000000" pitchFamily="2" charset="2"/>
              <a:buChar char="ü"/>
            </a:pPr>
            <a:r>
              <a:rPr lang="zh-CN" altLang="en-US" sz="2400" b="1">
                <a:solidFill>
                  <a:schemeClr val="tx1"/>
                </a:solidFill>
                <a:ea typeface="宋体" panose="02010600030101010101" pitchFamily="2" charset="-122"/>
              </a:rPr>
              <a:t>用语言或文字来描述纹理常很困难</a:t>
            </a:r>
          </a:p>
        </p:txBody>
      </p:sp>
    </p:spTree>
    <p:extLst>
      <p:ext uri="{BB962C8B-B14F-4D97-AF65-F5344CB8AC3E}">
        <p14:creationId xmlns:p14="http://schemas.microsoft.com/office/powerpoint/2010/main" val="1888996974"/>
      </p:ext>
    </p:extLst>
  </p:cSld>
  <p:clrMapOvr>
    <a:masterClrMapping/>
  </p:clrMapOvr>
  <p:transition spd="med" advTm="3025">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9" name="Text Box 7"/>
          <p:cNvSpPr txBox="1">
            <a:spLocks noChangeArrowheads="1"/>
          </p:cNvSpPr>
          <p:nvPr/>
        </p:nvSpPr>
        <p:spPr bwMode="auto">
          <a:xfrm>
            <a:off x="2700338" y="692150"/>
            <a:ext cx="381635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1688" eaLnBrk="0" hangingPunct="0">
              <a:defRPr sz="2800" b="1">
                <a:solidFill>
                  <a:srgbClr val="6600FF"/>
                </a:solidFill>
                <a:latin typeface="Arial" panose="020B0604020202020204" pitchFamily="34" charset="0"/>
                <a:ea typeface="楷体_GB2312" pitchFamily="49" charset="-122"/>
              </a:defRPr>
            </a:lvl1pPr>
            <a:lvl2pPr marL="400050" defTabSz="801688" eaLnBrk="0" hangingPunct="0">
              <a:defRPr sz="2800" b="1">
                <a:solidFill>
                  <a:srgbClr val="6600FF"/>
                </a:solidFill>
                <a:latin typeface="Arial" panose="020B0604020202020204" pitchFamily="34" charset="0"/>
                <a:ea typeface="楷体_GB2312" pitchFamily="49" charset="-122"/>
              </a:defRPr>
            </a:lvl2pPr>
            <a:lvl3pPr marL="801688" defTabSz="801688" eaLnBrk="0" hangingPunct="0">
              <a:defRPr sz="2800" b="1">
                <a:solidFill>
                  <a:srgbClr val="6600FF"/>
                </a:solidFill>
                <a:latin typeface="Arial" panose="020B0604020202020204" pitchFamily="34" charset="0"/>
                <a:ea typeface="楷体_GB2312" pitchFamily="49" charset="-122"/>
              </a:defRPr>
            </a:lvl3pPr>
            <a:lvl4pPr marL="1201738" defTabSz="801688" eaLnBrk="0" hangingPunct="0">
              <a:defRPr sz="2800" b="1">
                <a:solidFill>
                  <a:srgbClr val="6600FF"/>
                </a:solidFill>
                <a:latin typeface="Arial" panose="020B0604020202020204" pitchFamily="34" charset="0"/>
                <a:ea typeface="楷体_GB2312" pitchFamily="49" charset="-122"/>
              </a:defRPr>
            </a:lvl4pPr>
            <a:lvl5pPr marL="1603375" defTabSz="801688" eaLnBrk="0" hangingPunct="0">
              <a:defRPr sz="2800" b="1">
                <a:solidFill>
                  <a:srgbClr val="6600FF"/>
                </a:solidFill>
                <a:latin typeface="Arial" panose="020B0604020202020204" pitchFamily="34" charset="0"/>
                <a:ea typeface="楷体_GB2312" pitchFamily="49" charset="-122"/>
              </a:defRPr>
            </a:lvl5pPr>
            <a:lvl6pPr marL="20605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5177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29749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4321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3513"/>
              </a:lnSpc>
              <a:spcBef>
                <a:spcPct val="0"/>
              </a:spcBef>
              <a:buFontTx/>
              <a:buNone/>
            </a:pPr>
            <a:r>
              <a:rPr lang="zh-CN" altLang="en-US" sz="3500">
                <a:solidFill>
                  <a:schemeClr val="folHlink"/>
                </a:solidFill>
                <a:latin typeface="Times New Roman" panose="02020603050405020304" pitchFamily="18" charset="0"/>
                <a:ea typeface="宋体" panose="02010600030101010101" pitchFamily="2" charset="-122"/>
              </a:rPr>
              <a:t>       自然纹理       </a:t>
            </a:r>
          </a:p>
        </p:txBody>
      </p:sp>
      <p:pic>
        <p:nvPicPr>
          <p:cNvPr id="1822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12875"/>
            <a:ext cx="2613025" cy="19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2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1412875"/>
            <a:ext cx="2532063"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2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25923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28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716338"/>
            <a:ext cx="266382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28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716338"/>
            <a:ext cx="266382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28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3716338"/>
            <a:ext cx="2532062"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484846"/>
      </p:ext>
    </p:extLst>
  </p:cSld>
  <p:clrMapOvr>
    <a:masterClrMapping/>
  </p:clrMapOvr>
  <p:transition spd="med" advTm="3025">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3" name="Text Box 7"/>
          <p:cNvSpPr txBox="1">
            <a:spLocks noChangeArrowheads="1"/>
          </p:cNvSpPr>
          <p:nvPr/>
        </p:nvSpPr>
        <p:spPr bwMode="auto">
          <a:xfrm>
            <a:off x="2484438" y="692150"/>
            <a:ext cx="446405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1688" eaLnBrk="0" hangingPunct="0">
              <a:defRPr sz="2800" b="1">
                <a:solidFill>
                  <a:srgbClr val="6600FF"/>
                </a:solidFill>
                <a:latin typeface="Arial" panose="020B0604020202020204" pitchFamily="34" charset="0"/>
                <a:ea typeface="楷体_GB2312" pitchFamily="49" charset="-122"/>
              </a:defRPr>
            </a:lvl1pPr>
            <a:lvl2pPr marL="400050" defTabSz="801688" eaLnBrk="0" hangingPunct="0">
              <a:defRPr sz="2800" b="1">
                <a:solidFill>
                  <a:srgbClr val="6600FF"/>
                </a:solidFill>
                <a:latin typeface="Arial" panose="020B0604020202020204" pitchFamily="34" charset="0"/>
                <a:ea typeface="楷体_GB2312" pitchFamily="49" charset="-122"/>
              </a:defRPr>
            </a:lvl2pPr>
            <a:lvl3pPr marL="801688" defTabSz="801688" eaLnBrk="0" hangingPunct="0">
              <a:defRPr sz="2800" b="1">
                <a:solidFill>
                  <a:srgbClr val="6600FF"/>
                </a:solidFill>
                <a:latin typeface="Arial" panose="020B0604020202020204" pitchFamily="34" charset="0"/>
                <a:ea typeface="楷体_GB2312" pitchFamily="49" charset="-122"/>
              </a:defRPr>
            </a:lvl3pPr>
            <a:lvl4pPr marL="1201738" defTabSz="801688" eaLnBrk="0" hangingPunct="0">
              <a:defRPr sz="2800" b="1">
                <a:solidFill>
                  <a:srgbClr val="6600FF"/>
                </a:solidFill>
                <a:latin typeface="Arial" panose="020B0604020202020204" pitchFamily="34" charset="0"/>
                <a:ea typeface="楷体_GB2312" pitchFamily="49" charset="-122"/>
              </a:defRPr>
            </a:lvl4pPr>
            <a:lvl5pPr marL="1603375" defTabSz="801688" eaLnBrk="0" hangingPunct="0">
              <a:defRPr sz="2800" b="1">
                <a:solidFill>
                  <a:srgbClr val="6600FF"/>
                </a:solidFill>
                <a:latin typeface="Arial" panose="020B0604020202020204" pitchFamily="34" charset="0"/>
                <a:ea typeface="楷体_GB2312" pitchFamily="49" charset="-122"/>
              </a:defRPr>
            </a:lvl5pPr>
            <a:lvl6pPr marL="20605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5177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29749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432175" defTabSz="801688"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3513"/>
              </a:lnSpc>
              <a:spcBef>
                <a:spcPct val="0"/>
              </a:spcBef>
              <a:buFontTx/>
              <a:buNone/>
            </a:pPr>
            <a:r>
              <a:rPr lang="zh-CN" altLang="en-US" sz="3500">
                <a:solidFill>
                  <a:schemeClr val="folHlink"/>
                </a:solidFill>
                <a:latin typeface="Times New Roman" panose="02020603050405020304" pitchFamily="18" charset="0"/>
                <a:ea typeface="宋体" panose="02010600030101010101" pitchFamily="2" charset="-122"/>
              </a:rPr>
              <a:t>           人工纹理</a:t>
            </a:r>
          </a:p>
        </p:txBody>
      </p:sp>
      <p:pic>
        <p:nvPicPr>
          <p:cNvPr id="1833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2573337"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268413"/>
            <a:ext cx="2532063"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268413"/>
            <a:ext cx="2592387" cy="189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0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357563"/>
            <a:ext cx="2573338"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1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3357563"/>
            <a:ext cx="2613025"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1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3357563"/>
            <a:ext cx="2519362"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214848"/>
      </p:ext>
    </p:extLst>
  </p:cSld>
  <p:clrMapOvr>
    <a:masterClrMapping/>
  </p:clrMapOvr>
  <p:transition spd="med" advTm="3025">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图7-1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773238"/>
            <a:ext cx="345598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图7-1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844675"/>
            <a:ext cx="3455987"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8" name="Rectangle 4"/>
          <p:cNvSpPr>
            <a:spLocks noChangeArrowheads="1"/>
          </p:cNvSpPr>
          <p:nvPr/>
        </p:nvSpPr>
        <p:spPr bwMode="auto">
          <a:xfrm>
            <a:off x="971550" y="5445125"/>
            <a:ext cx="730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FontTx/>
              <a:buNone/>
            </a:pPr>
            <a:r>
              <a:rPr kumimoji="1" lang="en-US" altLang="zh-CN" sz="2000">
                <a:solidFill>
                  <a:srgbClr val="0000FF"/>
                </a:solidFill>
              </a:rPr>
              <a:t>a) </a:t>
            </a:r>
            <a:r>
              <a:rPr kumimoji="1" lang="zh-CN" altLang="en-US" sz="2000">
                <a:solidFill>
                  <a:srgbClr val="0000FF"/>
                </a:solidFill>
              </a:rPr>
              <a:t>结构型纹理                                           </a:t>
            </a:r>
            <a:r>
              <a:rPr kumimoji="1" lang="en-US" altLang="zh-CN" sz="2000">
                <a:solidFill>
                  <a:srgbClr val="0000FF"/>
                </a:solidFill>
              </a:rPr>
              <a:t>b) </a:t>
            </a:r>
            <a:r>
              <a:rPr kumimoji="1" lang="zh-CN" altLang="en-US" sz="2000">
                <a:solidFill>
                  <a:srgbClr val="0000FF"/>
                </a:solidFill>
              </a:rPr>
              <a:t>随机型纹理</a:t>
            </a:r>
          </a:p>
        </p:txBody>
      </p:sp>
    </p:spTree>
    <p:extLst>
      <p:ext uri="{BB962C8B-B14F-4D97-AF65-F5344CB8AC3E}">
        <p14:creationId xmlns:p14="http://schemas.microsoft.com/office/powerpoint/2010/main" val="592306060"/>
      </p:ext>
    </p:extLst>
  </p:cSld>
  <p:clrMapOvr>
    <a:masterClrMapping/>
  </p:clrMapOvr>
  <p:transition spd="med" advTm="3025">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0" name="Group 11"/>
          <p:cNvGrpSpPr>
            <a:grpSpLocks/>
          </p:cNvGrpSpPr>
          <p:nvPr/>
        </p:nvGrpSpPr>
        <p:grpSpPr bwMode="auto">
          <a:xfrm>
            <a:off x="611188" y="908050"/>
            <a:ext cx="6192837" cy="3475038"/>
            <a:chOff x="1020" y="845"/>
            <a:chExt cx="3901" cy="2189"/>
          </a:xfrm>
        </p:grpSpPr>
        <p:pic>
          <p:nvPicPr>
            <p:cNvPr id="196611" name="Picture 2" descr="ba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845"/>
              <a:ext cx="1103" cy="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2024"/>
              <a:ext cx="113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 y="2024"/>
              <a:ext cx="1192"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 y="2069"/>
              <a:ext cx="1134"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7" y="845"/>
              <a:ext cx="1134"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 y="845"/>
              <a:ext cx="118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617" name="Group 4"/>
          <p:cNvGrpSpPr>
            <a:grpSpLocks/>
          </p:cNvGrpSpPr>
          <p:nvPr/>
        </p:nvGrpSpPr>
        <p:grpSpPr bwMode="auto">
          <a:xfrm>
            <a:off x="611188" y="4652963"/>
            <a:ext cx="6169025" cy="1757362"/>
            <a:chOff x="1035" y="3132"/>
            <a:chExt cx="3886" cy="1107"/>
          </a:xfrm>
        </p:grpSpPr>
        <p:pic>
          <p:nvPicPr>
            <p:cNvPr id="196618"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6" y="3158"/>
              <a:ext cx="1174"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9"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2" y="3158"/>
              <a:ext cx="1179" cy="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2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 y="3132"/>
              <a:ext cx="1114" cy="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96416214"/>
      </p:ext>
    </p:extLst>
  </p:cSld>
  <p:clrMapOvr>
    <a:masterClrMapping/>
  </p:clrMapOvr>
  <p:transition spd="med" advTm="3025">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539750" y="1628775"/>
            <a:ext cx="417671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Clr>
                <a:srgbClr val="FF0000"/>
              </a:buClr>
              <a:buFont typeface="Wingdings" panose="05000000000000000000" pitchFamily="2" charset="2"/>
              <a:buChar char="T"/>
            </a:pPr>
            <a:r>
              <a:rPr kumimoji="1" lang="en-US" altLang="zh-CN">
                <a:solidFill>
                  <a:schemeClr val="tx1"/>
                </a:solidFill>
                <a:latin typeface="Tahoma" panose="020B0604030504040204" pitchFamily="34" charset="0"/>
              </a:rPr>
              <a:t>  </a:t>
            </a:r>
            <a:r>
              <a:rPr kumimoji="1" lang="zh-CN" altLang="en-US">
                <a:solidFill>
                  <a:schemeClr val="tx1"/>
                </a:solidFill>
                <a:latin typeface="Tahoma" panose="020B0604030504040204" pitchFamily="34" charset="0"/>
              </a:rPr>
              <a:t>频域中的一些特征   </a:t>
            </a:r>
          </a:p>
          <a:p>
            <a:pPr eaLnBrk="1" hangingPunct="1">
              <a:spcBef>
                <a:spcPct val="50000"/>
              </a:spcBef>
              <a:buFontTx/>
              <a:buNone/>
            </a:pPr>
            <a:r>
              <a:rPr kumimoji="1" lang="zh-CN" altLang="en-US">
                <a:solidFill>
                  <a:schemeClr val="tx1"/>
                </a:solidFill>
                <a:latin typeface="Tahoma" panose="020B0604030504040204" pitchFamily="34" charset="0"/>
              </a:rPr>
              <a:t>   如</a:t>
            </a:r>
          </a:p>
        </p:txBody>
      </p:sp>
      <p:graphicFrame>
        <p:nvGraphicFramePr>
          <p:cNvPr id="5122" name="Object 3"/>
          <p:cNvGraphicFramePr>
            <a:graphicFrameLocks noChangeAspect="1"/>
          </p:cNvGraphicFramePr>
          <p:nvPr/>
        </p:nvGraphicFramePr>
        <p:xfrm>
          <a:off x="842963" y="2852738"/>
          <a:ext cx="7042150" cy="1309687"/>
        </p:xfrm>
        <a:graphic>
          <a:graphicData uri="http://schemas.openxmlformats.org/presentationml/2006/ole">
            <mc:AlternateContent xmlns:mc="http://schemas.openxmlformats.org/markup-compatibility/2006">
              <mc:Choice xmlns:v="urn:schemas-microsoft-com:vml" Requires="v">
                <p:oleObj spid="_x0000_s5136" name="Equation" r:id="rId3" imgW="3848040" imgH="609480" progId="Equation.DSMT4">
                  <p:embed/>
                </p:oleObj>
              </mc:Choice>
              <mc:Fallback>
                <p:oleObj name="Equation" r:id="rId3" imgW="3848040" imgH="609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3" y="2852738"/>
                        <a:ext cx="7042150" cy="1309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Text Box 4"/>
          <p:cNvSpPr txBox="1">
            <a:spLocks noChangeArrowheads="1"/>
          </p:cNvSpPr>
          <p:nvPr/>
        </p:nvSpPr>
        <p:spPr bwMode="auto">
          <a:xfrm>
            <a:off x="900113" y="4652963"/>
            <a:ext cx="7056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kumimoji="1" lang="en-US" altLang="zh-CN" i="1">
                <a:solidFill>
                  <a:schemeClr val="tx1"/>
                </a:solidFill>
                <a:latin typeface="Times New Roman" panose="02020603050405020304" pitchFamily="18" charset="0"/>
              </a:rPr>
              <a:t>M</a:t>
            </a:r>
            <a:r>
              <a:rPr kumimoji="1" lang="zh-CN" altLang="en-US">
                <a:solidFill>
                  <a:schemeClr val="tx1"/>
                </a:solidFill>
                <a:latin typeface="楷体_GB2312" pitchFamily="49" charset="-122"/>
              </a:rPr>
              <a:t>与</a:t>
            </a:r>
            <a:r>
              <a:rPr kumimoji="1" lang="en-US" altLang="zh-CN" i="1">
                <a:solidFill>
                  <a:schemeClr val="tx1"/>
                </a:solidFill>
                <a:latin typeface="Times New Roman" panose="02020603050405020304" pitchFamily="18" charset="0"/>
              </a:rPr>
              <a:t>F</a:t>
            </a:r>
            <a:r>
              <a:rPr kumimoji="1" lang="zh-CN" altLang="en-US">
                <a:solidFill>
                  <a:schemeClr val="tx1"/>
                </a:solidFill>
                <a:latin typeface="楷体_GB2312" pitchFamily="49" charset="-122"/>
              </a:rPr>
              <a:t>不是唯一地对应（</a:t>
            </a:r>
            <a:r>
              <a:rPr kumimoji="1" lang="en-US" altLang="zh-CN" i="1">
                <a:solidFill>
                  <a:schemeClr val="tx1"/>
                </a:solidFill>
                <a:latin typeface="Times New Roman" panose="02020603050405020304" pitchFamily="18" charset="0"/>
              </a:rPr>
              <a:t>M</a:t>
            </a:r>
            <a:r>
              <a:rPr kumimoji="1" lang="zh-CN" altLang="en-US">
                <a:solidFill>
                  <a:schemeClr val="tx1"/>
                </a:solidFill>
                <a:latin typeface="楷体_GB2312" pitchFamily="49" charset="-122"/>
              </a:rPr>
              <a:t>有位移不变性）   </a:t>
            </a:r>
          </a:p>
        </p:txBody>
      </p:sp>
      <p:sp>
        <p:nvSpPr>
          <p:cNvPr id="5127" name="Rectangle 7"/>
          <p:cNvSpPr>
            <a:spLocks noChangeArrowheads="1"/>
          </p:cNvSpPr>
          <p:nvPr/>
        </p:nvSpPr>
        <p:spPr bwMode="auto">
          <a:xfrm>
            <a:off x="2195513" y="608013"/>
            <a:ext cx="5256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sz="4000">
                <a:solidFill>
                  <a:srgbClr val="0000FF"/>
                </a:solidFill>
                <a:ea typeface="隶书" panose="02010509060101010101" pitchFamily="49" charset="-122"/>
              </a:rPr>
              <a:t>       变换系数特征      </a:t>
            </a:r>
          </a:p>
        </p:txBody>
      </p:sp>
    </p:spTree>
    <p:extLst>
      <p:ext uri="{BB962C8B-B14F-4D97-AF65-F5344CB8AC3E}">
        <p14:creationId xmlns:p14="http://schemas.microsoft.com/office/powerpoint/2010/main" val="609350781"/>
      </p:ext>
    </p:extLst>
  </p:cSld>
  <p:clrMapOvr>
    <a:masterClrMapping/>
  </p:clrMapOvr>
  <p:transition spd="med" advTm="3025">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3"/>
          <p:cNvSpPr>
            <a:spLocks noChangeArrowheads="1"/>
          </p:cNvSpPr>
          <p:nvPr/>
        </p:nvSpPr>
        <p:spPr bwMode="auto">
          <a:xfrm>
            <a:off x="2627313" y="549275"/>
            <a:ext cx="4537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Clr>
                <a:srgbClr val="FF0066"/>
              </a:buClr>
              <a:buFont typeface="Wingdings" panose="05000000000000000000" pitchFamily="2" charset="2"/>
              <a:buChar char="Ø"/>
            </a:pPr>
            <a:r>
              <a:rPr lang="en-US" altLang="zh-CN" sz="4400" b="0">
                <a:solidFill>
                  <a:srgbClr val="0000FF"/>
                </a:solidFill>
                <a:latin typeface="楷体_GB2312" pitchFamily="49" charset="-122"/>
              </a:rPr>
              <a:t> </a:t>
            </a:r>
            <a:r>
              <a:rPr lang="zh-CN" altLang="en-US" sz="4400" b="0">
                <a:solidFill>
                  <a:srgbClr val="0000FF"/>
                </a:solidFill>
                <a:latin typeface="楷体_GB2312" pitchFamily="49" charset="-122"/>
              </a:rPr>
              <a:t>纹理描述</a:t>
            </a:r>
          </a:p>
        </p:txBody>
      </p:sp>
      <p:sp>
        <p:nvSpPr>
          <p:cNvPr id="184324" name="Text Box 4"/>
          <p:cNvSpPr txBox="1">
            <a:spLocks noChangeArrowheads="1"/>
          </p:cNvSpPr>
          <p:nvPr/>
        </p:nvSpPr>
        <p:spPr bwMode="auto">
          <a:xfrm>
            <a:off x="971550" y="1484313"/>
            <a:ext cx="741680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FontTx/>
              <a:buNone/>
            </a:pPr>
            <a:r>
              <a:rPr lang="zh-CN" altLang="en-US" sz="2400" b="1">
                <a:solidFill>
                  <a:schemeClr val="folHlink"/>
                </a:solidFill>
                <a:latin typeface="Times New Roman" panose="02020603050405020304" pitchFamily="18" charset="0"/>
                <a:ea typeface="宋体" panose="02010600030101010101" pitchFamily="2" charset="-122"/>
              </a:rPr>
              <a:t>什么是纹理</a:t>
            </a:r>
            <a:r>
              <a:rPr lang="en-US" altLang="zh-CN" sz="2400" b="1">
                <a:solidFill>
                  <a:schemeClr val="folHlink"/>
                </a:solidFill>
                <a:latin typeface="Times New Roman" panose="02020603050405020304" pitchFamily="18" charset="0"/>
                <a:ea typeface="宋体" panose="02010600030101010101" pitchFamily="2" charset="-122"/>
              </a:rPr>
              <a:t>?</a:t>
            </a:r>
          </a:p>
          <a:p>
            <a:pPr>
              <a:lnSpc>
                <a:spcPts val="1000"/>
              </a:lnSpc>
              <a:spcBef>
                <a:spcPct val="0"/>
              </a:spcBef>
              <a:buFontTx/>
              <a:buNone/>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sz="2400" b="1">
              <a:solidFill>
                <a:schemeClr val="tx1"/>
              </a:solidFill>
              <a:latin typeface="Times New Roman" panose="02020603050405020304" pitchFamily="18" charset="0"/>
              <a:ea typeface="宋体" panose="02010600030101010101" pitchFamily="2" charset="-122"/>
            </a:endParaRPr>
          </a:p>
          <a:p>
            <a:pPr>
              <a:lnSpc>
                <a:spcPts val="3163"/>
              </a:lnSpc>
              <a:spcBef>
                <a:spcPct val="0"/>
              </a:spcBef>
              <a:buFontTx/>
              <a:buNone/>
            </a:pPr>
            <a:r>
              <a:rPr lang="zh-CN" altLang="en-US" sz="2400" b="1">
                <a:solidFill>
                  <a:schemeClr val="tx1"/>
                </a:solidFill>
                <a:latin typeface="楷体_GB2312" pitchFamily="49" charset="-122"/>
              </a:rPr>
              <a:t>纹理可认为是灰度（颜色）在空间以一定的形式变化而产生的图案（模式）</a:t>
            </a:r>
          </a:p>
          <a:p>
            <a:pPr>
              <a:lnSpc>
                <a:spcPts val="1000"/>
              </a:lnSpc>
              <a:spcBef>
                <a:spcPct val="0"/>
              </a:spcBef>
              <a:buFontTx/>
              <a:buNone/>
            </a:pPr>
            <a:endParaRPr lang="zh-CN" altLang="en-US" sz="2400" b="1">
              <a:solidFill>
                <a:schemeClr val="tx1"/>
              </a:solidFill>
              <a:latin typeface="楷体_GB2312" pitchFamily="49" charset="-122"/>
            </a:endParaRPr>
          </a:p>
          <a:p>
            <a:pPr>
              <a:lnSpc>
                <a:spcPts val="1000"/>
              </a:lnSpc>
              <a:spcBef>
                <a:spcPct val="0"/>
              </a:spcBef>
              <a:buFontTx/>
              <a:buNone/>
            </a:pPr>
            <a:endParaRPr lang="zh-CN" altLang="en-US" sz="2400" b="1">
              <a:solidFill>
                <a:schemeClr val="tx1"/>
              </a:solidFill>
              <a:latin typeface="楷体_GB2312" pitchFamily="49" charset="-122"/>
            </a:endParaRPr>
          </a:p>
          <a:p>
            <a:pPr>
              <a:lnSpc>
                <a:spcPts val="3050"/>
              </a:lnSpc>
              <a:spcBef>
                <a:spcPct val="0"/>
              </a:spcBef>
              <a:buFontTx/>
              <a:buNone/>
            </a:pPr>
            <a:r>
              <a:rPr lang="zh-CN" altLang="en-US" sz="2400" b="1">
                <a:solidFill>
                  <a:schemeClr val="tx1"/>
                </a:solidFill>
                <a:latin typeface="楷体_GB2312" pitchFamily="49" charset="-122"/>
              </a:rPr>
              <a:t>纹理由许多相互接近的、互相编织的元素构成（它们常富有周期性）</a:t>
            </a:r>
          </a:p>
          <a:p>
            <a:pPr>
              <a:lnSpc>
                <a:spcPts val="1000"/>
              </a:lnSpc>
              <a:spcBef>
                <a:spcPct val="0"/>
              </a:spcBef>
              <a:buFontTx/>
              <a:buNone/>
            </a:pPr>
            <a:endParaRPr lang="zh-CN" altLang="en-US" sz="2400" b="1">
              <a:solidFill>
                <a:schemeClr val="tx1"/>
              </a:solidFill>
              <a:latin typeface="楷体_GB2312" pitchFamily="49" charset="-122"/>
            </a:endParaRPr>
          </a:p>
          <a:p>
            <a:pPr>
              <a:lnSpc>
                <a:spcPts val="1000"/>
              </a:lnSpc>
              <a:spcBef>
                <a:spcPct val="0"/>
              </a:spcBef>
              <a:buFontTx/>
              <a:buNone/>
            </a:pPr>
            <a:endParaRPr lang="zh-CN" altLang="en-US" sz="2400" b="1">
              <a:solidFill>
                <a:schemeClr val="tx1"/>
              </a:solidFill>
              <a:latin typeface="楷体_GB2312" pitchFamily="49" charset="-122"/>
            </a:endParaRPr>
          </a:p>
          <a:p>
            <a:pPr>
              <a:lnSpc>
                <a:spcPts val="2838"/>
              </a:lnSpc>
              <a:spcBef>
                <a:spcPct val="0"/>
              </a:spcBef>
              <a:buFontTx/>
              <a:buNone/>
            </a:pPr>
            <a:r>
              <a:rPr lang="zh-CN" altLang="en-US" sz="2400" b="1">
                <a:solidFill>
                  <a:schemeClr val="folHlink"/>
                </a:solidFill>
                <a:latin typeface="楷体_GB2312" pitchFamily="49" charset="-122"/>
              </a:rPr>
              <a:t>纹理特征</a:t>
            </a:r>
            <a:r>
              <a:rPr lang="en-US" altLang="zh-CN" sz="2400" b="1">
                <a:solidFill>
                  <a:schemeClr val="folHlink"/>
                </a:solidFill>
                <a:latin typeface="楷体_GB2312" pitchFamily="49" charset="-122"/>
              </a:rPr>
              <a:t>/</a:t>
            </a:r>
            <a:r>
              <a:rPr lang="zh-CN" altLang="en-US" sz="2400" b="1">
                <a:solidFill>
                  <a:schemeClr val="folHlink"/>
                </a:solidFill>
                <a:latin typeface="楷体_GB2312" pitchFamily="49" charset="-122"/>
              </a:rPr>
              <a:t>特性</a:t>
            </a:r>
          </a:p>
          <a:p>
            <a:pPr>
              <a:lnSpc>
                <a:spcPts val="1000"/>
              </a:lnSpc>
              <a:spcBef>
                <a:spcPct val="0"/>
              </a:spcBef>
              <a:buFontTx/>
              <a:buNone/>
            </a:pPr>
            <a:endParaRPr lang="zh-CN" altLang="en-US" sz="2400" b="1">
              <a:solidFill>
                <a:schemeClr val="folHlink"/>
              </a:solidFill>
              <a:latin typeface="楷体_GB2312" pitchFamily="49" charset="-122"/>
            </a:endParaRPr>
          </a:p>
          <a:p>
            <a:pPr>
              <a:lnSpc>
                <a:spcPts val="3688"/>
              </a:lnSpc>
              <a:spcBef>
                <a:spcPct val="0"/>
              </a:spcBef>
              <a:buFontTx/>
              <a:buNone/>
            </a:pPr>
            <a:r>
              <a:rPr lang="zh-CN" altLang="en-US" sz="2400" b="1">
                <a:solidFill>
                  <a:srgbClr val="6600CC"/>
                </a:solidFill>
                <a:latin typeface="楷体_GB2312" pitchFamily="49" charset="-122"/>
              </a:rPr>
              <a:t>平滑、稀疏、规则性、</a:t>
            </a:r>
          </a:p>
          <a:p>
            <a:pPr>
              <a:lnSpc>
                <a:spcPts val="1000"/>
              </a:lnSpc>
              <a:spcBef>
                <a:spcPct val="0"/>
              </a:spcBef>
              <a:buFontTx/>
              <a:buNone/>
            </a:pPr>
            <a:endParaRPr lang="zh-CN" altLang="en-US" sz="2400" b="1">
              <a:solidFill>
                <a:srgbClr val="6600CC"/>
              </a:solidFill>
              <a:latin typeface="楷体_GB2312" pitchFamily="49" charset="-122"/>
            </a:endParaRPr>
          </a:p>
          <a:p>
            <a:pPr>
              <a:lnSpc>
                <a:spcPts val="3375"/>
              </a:lnSpc>
              <a:spcBef>
                <a:spcPct val="0"/>
              </a:spcBef>
              <a:buFontTx/>
              <a:buNone/>
            </a:pPr>
            <a:r>
              <a:rPr lang="zh-CN" altLang="en-US" sz="2400" b="1">
                <a:solidFill>
                  <a:srgbClr val="6600CC"/>
                </a:solidFill>
                <a:latin typeface="楷体_GB2312" pitchFamily="49" charset="-122"/>
              </a:rPr>
              <a:t>粒度、方向性、重复性</a:t>
            </a:r>
          </a:p>
        </p:txBody>
      </p:sp>
    </p:spTree>
    <p:extLst>
      <p:ext uri="{BB962C8B-B14F-4D97-AF65-F5344CB8AC3E}">
        <p14:creationId xmlns:p14="http://schemas.microsoft.com/office/powerpoint/2010/main" val="2269023914"/>
      </p:ext>
    </p:extLst>
  </p:cSld>
  <p:clrMapOvr>
    <a:masterClrMapping/>
  </p:clrMapOvr>
  <p:transition spd="med" advTm="3025">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ChangeArrowheads="1"/>
          </p:cNvSpPr>
          <p:nvPr/>
        </p:nvSpPr>
        <p:spPr bwMode="auto">
          <a:xfrm>
            <a:off x="2627313" y="549275"/>
            <a:ext cx="4537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Clr>
                <a:srgbClr val="FF0066"/>
              </a:buClr>
              <a:buFont typeface="Wingdings" panose="05000000000000000000" pitchFamily="2" charset="2"/>
              <a:buChar char="Ø"/>
            </a:pPr>
            <a:r>
              <a:rPr lang="en-US" altLang="zh-CN" sz="4400" b="0">
                <a:solidFill>
                  <a:srgbClr val="0000FF"/>
                </a:solidFill>
                <a:latin typeface="楷体_GB2312" pitchFamily="49" charset="-122"/>
              </a:rPr>
              <a:t> </a:t>
            </a:r>
            <a:r>
              <a:rPr lang="zh-CN" altLang="en-US" sz="4400" b="0">
                <a:solidFill>
                  <a:srgbClr val="0000FF"/>
                </a:solidFill>
                <a:latin typeface="楷体_GB2312" pitchFamily="49" charset="-122"/>
              </a:rPr>
              <a:t>纹理描述</a:t>
            </a:r>
          </a:p>
        </p:txBody>
      </p:sp>
      <p:sp>
        <p:nvSpPr>
          <p:cNvPr id="189443" name="Text Box 3"/>
          <p:cNvSpPr txBox="1">
            <a:spLocks noChangeArrowheads="1"/>
          </p:cNvSpPr>
          <p:nvPr/>
        </p:nvSpPr>
        <p:spPr bwMode="auto">
          <a:xfrm>
            <a:off x="755650" y="1484313"/>
            <a:ext cx="7920038"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FontTx/>
              <a:buNone/>
            </a:pPr>
            <a:r>
              <a:rPr lang="zh-CN" altLang="en-US" sz="3200" b="1">
                <a:solidFill>
                  <a:schemeClr val="folHlink"/>
                </a:solidFill>
                <a:latin typeface="Times New Roman" panose="02020603050405020304" pitchFamily="18" charset="0"/>
                <a:ea typeface="宋体" panose="02010600030101010101" pitchFamily="2" charset="-122"/>
              </a:rPr>
              <a:t>纹理研究和应用的内容</a:t>
            </a:r>
          </a:p>
          <a:p>
            <a:pPr>
              <a:lnSpc>
                <a:spcPts val="1000"/>
              </a:lnSpc>
              <a:spcBef>
                <a:spcPct val="0"/>
              </a:spcBef>
              <a:buFontTx/>
              <a:buNone/>
            </a:pPr>
            <a:endParaRPr lang="zh-CN" altLang="en-US" sz="3200" b="1">
              <a:solidFill>
                <a:schemeClr val="tx1"/>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sz="3200" b="1">
              <a:solidFill>
                <a:schemeClr val="tx1"/>
              </a:solidFill>
              <a:latin typeface="Times New Roman" panose="02020603050405020304" pitchFamily="18" charset="0"/>
              <a:ea typeface="宋体" panose="02010600030101010101" pitchFamily="2" charset="-122"/>
            </a:endParaRPr>
          </a:p>
          <a:p>
            <a:pPr>
              <a:lnSpc>
                <a:spcPts val="2850"/>
              </a:lnSpc>
              <a:spcBef>
                <a:spcPct val="0"/>
              </a:spcBef>
              <a:buFontTx/>
              <a:buNone/>
            </a:pPr>
            <a:r>
              <a:rPr lang="zh-CN" altLang="en-US" b="1">
                <a:solidFill>
                  <a:schemeClr val="hlink"/>
                </a:solidFill>
                <a:latin typeface="Times New Roman" panose="02020603050405020304" pitchFamily="18" charset="0"/>
                <a:ea typeface="宋体" panose="02010600030101010101" pitchFamily="2" charset="-122"/>
              </a:rPr>
              <a:t>纹理表达和描述</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3200"/>
              </a:lnSpc>
              <a:spcBef>
                <a:spcPct val="0"/>
              </a:spcBef>
              <a:buFontTx/>
              <a:buNone/>
            </a:pPr>
            <a:r>
              <a:rPr lang="zh-CN" altLang="en-US" b="1">
                <a:solidFill>
                  <a:schemeClr val="tx1"/>
                </a:solidFill>
              </a:rPr>
              <a:t>对纹理特点进行刻画，辨认纹理模式</a:t>
            </a:r>
          </a:p>
          <a:p>
            <a:pPr>
              <a:lnSpc>
                <a:spcPts val="1000"/>
              </a:lnSpc>
              <a:spcBef>
                <a:spcPct val="0"/>
              </a:spcBef>
              <a:buFontTx/>
              <a:buNone/>
            </a:pPr>
            <a:endParaRPr lang="zh-CN" altLang="en-US" b="1">
              <a:solidFill>
                <a:schemeClr val="tx1"/>
              </a:solidFill>
            </a:endParaRPr>
          </a:p>
          <a:p>
            <a:pPr>
              <a:lnSpc>
                <a:spcPts val="2863"/>
              </a:lnSpc>
              <a:spcBef>
                <a:spcPct val="0"/>
              </a:spcBef>
              <a:buFontTx/>
              <a:buNone/>
            </a:pPr>
            <a:r>
              <a:rPr lang="zh-CN" altLang="en-US" b="1">
                <a:solidFill>
                  <a:schemeClr val="hlink"/>
                </a:solidFill>
                <a:latin typeface="Times New Roman" panose="02020603050405020304" pitchFamily="18" charset="0"/>
                <a:ea typeface="宋体" panose="02010600030101010101" pitchFamily="2" charset="-122"/>
              </a:rPr>
              <a:t>纹理分割</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3213"/>
              </a:lnSpc>
              <a:spcBef>
                <a:spcPct val="0"/>
              </a:spcBef>
              <a:buFontTx/>
              <a:buNone/>
            </a:pPr>
            <a:r>
              <a:rPr lang="zh-CN" altLang="en-US" b="1">
                <a:solidFill>
                  <a:schemeClr val="tx1"/>
                </a:solidFill>
              </a:rPr>
              <a:t>利用纹理作为特征对图像进行分割</a:t>
            </a:r>
          </a:p>
          <a:p>
            <a:pPr>
              <a:lnSpc>
                <a:spcPts val="1000"/>
              </a:lnSpc>
              <a:spcBef>
                <a:spcPct val="0"/>
              </a:spcBef>
              <a:buFontTx/>
              <a:buNone/>
            </a:pPr>
            <a:endParaRPr lang="zh-CN" altLang="en-US" b="1">
              <a:solidFill>
                <a:schemeClr val="tx1"/>
              </a:solidFill>
            </a:endParaRPr>
          </a:p>
          <a:p>
            <a:pPr>
              <a:lnSpc>
                <a:spcPts val="2863"/>
              </a:lnSpc>
              <a:spcBef>
                <a:spcPct val="0"/>
              </a:spcBef>
              <a:buFontTx/>
              <a:buNone/>
            </a:pPr>
            <a:r>
              <a:rPr lang="zh-CN" altLang="en-US" b="1">
                <a:solidFill>
                  <a:schemeClr val="hlink"/>
                </a:solidFill>
                <a:latin typeface="Times New Roman" panose="02020603050405020304" pitchFamily="18" charset="0"/>
                <a:ea typeface="宋体" panose="02010600030101010101" pitchFamily="2" charset="-122"/>
              </a:rPr>
              <a:t>纹理分类与合成</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3213"/>
              </a:lnSpc>
              <a:spcBef>
                <a:spcPct val="0"/>
              </a:spcBef>
              <a:buFontTx/>
              <a:buNone/>
            </a:pPr>
            <a:r>
              <a:rPr lang="zh-CN" altLang="en-US" b="1">
                <a:solidFill>
                  <a:schemeClr val="tx1"/>
                </a:solidFill>
              </a:rPr>
              <a:t>利用对纹理的描述构建感知上与实际接近的纹理，使图形产生真实感</a:t>
            </a:r>
          </a:p>
          <a:p>
            <a:pPr>
              <a:lnSpc>
                <a:spcPts val="1000"/>
              </a:lnSpc>
              <a:spcBef>
                <a:spcPct val="0"/>
              </a:spcBef>
              <a:buFontTx/>
              <a:buNone/>
            </a:pPr>
            <a:endParaRPr lang="zh-CN" altLang="en-US" b="1">
              <a:solidFill>
                <a:schemeClr val="tx1"/>
              </a:solidFill>
            </a:endParaRPr>
          </a:p>
          <a:p>
            <a:pPr>
              <a:lnSpc>
                <a:spcPts val="2863"/>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30273160"/>
      </p:ext>
    </p:extLst>
  </p:cSld>
  <p:clrMapOvr>
    <a:masterClrMapping/>
  </p:clrMapOvr>
  <p:transition spd="med" advTm="3025">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ChangeArrowheads="1"/>
          </p:cNvSpPr>
          <p:nvPr/>
        </p:nvSpPr>
        <p:spPr bwMode="auto">
          <a:xfrm>
            <a:off x="2627313" y="549275"/>
            <a:ext cx="4537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Clr>
                <a:srgbClr val="FF0066"/>
              </a:buClr>
              <a:buFont typeface="Wingdings" panose="05000000000000000000" pitchFamily="2" charset="2"/>
              <a:buChar char="Ø"/>
            </a:pPr>
            <a:r>
              <a:rPr lang="en-US" altLang="zh-CN" sz="4400" b="0">
                <a:solidFill>
                  <a:srgbClr val="0000FF"/>
                </a:solidFill>
                <a:latin typeface="楷体_GB2312" pitchFamily="49" charset="-122"/>
              </a:rPr>
              <a:t> </a:t>
            </a:r>
            <a:r>
              <a:rPr lang="zh-CN" altLang="en-US" sz="4400" b="0">
                <a:solidFill>
                  <a:srgbClr val="0000FF"/>
                </a:solidFill>
                <a:latin typeface="楷体_GB2312" pitchFamily="49" charset="-122"/>
              </a:rPr>
              <a:t>纹理描述</a:t>
            </a:r>
          </a:p>
        </p:txBody>
      </p:sp>
      <p:sp>
        <p:nvSpPr>
          <p:cNvPr id="188419" name="Text Box 3"/>
          <p:cNvSpPr txBox="1">
            <a:spLocks noChangeArrowheads="1"/>
          </p:cNvSpPr>
          <p:nvPr/>
        </p:nvSpPr>
        <p:spPr bwMode="auto">
          <a:xfrm>
            <a:off x="755650" y="1412875"/>
            <a:ext cx="6192838" cy="442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tabLst>
                <a:tab pos="914400" algn="l"/>
              </a:tabLst>
              <a:defRPr sz="2800" b="1">
                <a:solidFill>
                  <a:srgbClr val="6600FF"/>
                </a:solidFill>
                <a:latin typeface="Arial" panose="020B0604020202020204" pitchFamily="34" charset="0"/>
                <a:ea typeface="楷体_GB2312" pitchFamily="49" charset="-122"/>
              </a:defRPr>
            </a:lvl1pPr>
            <a:lvl2pPr eaLnBrk="0" hangingPunct="0">
              <a:tabLst>
                <a:tab pos="914400" algn="l"/>
              </a:tabLst>
              <a:defRPr sz="2800" b="1">
                <a:solidFill>
                  <a:srgbClr val="6600FF"/>
                </a:solidFill>
                <a:latin typeface="Arial" panose="020B0604020202020204" pitchFamily="34" charset="0"/>
                <a:ea typeface="楷体_GB2312" pitchFamily="49" charset="-122"/>
              </a:defRPr>
            </a:lvl2pPr>
            <a:lvl3pPr eaLnBrk="0" hangingPunct="0">
              <a:tabLst>
                <a:tab pos="914400" algn="l"/>
              </a:tabLst>
              <a:defRPr sz="2800" b="1">
                <a:solidFill>
                  <a:srgbClr val="6600FF"/>
                </a:solidFill>
                <a:latin typeface="Arial" panose="020B0604020202020204" pitchFamily="34" charset="0"/>
                <a:ea typeface="楷体_GB2312" pitchFamily="49" charset="-122"/>
              </a:defRPr>
            </a:lvl3pPr>
            <a:lvl4pPr eaLnBrk="0" hangingPunct="0">
              <a:tabLst>
                <a:tab pos="914400" algn="l"/>
              </a:tabLst>
              <a:defRPr sz="2800" b="1">
                <a:solidFill>
                  <a:srgbClr val="6600FF"/>
                </a:solidFill>
                <a:latin typeface="Arial" panose="020B0604020202020204" pitchFamily="34" charset="0"/>
                <a:ea typeface="楷体_GB2312" pitchFamily="49" charset="-122"/>
              </a:defRPr>
            </a:lvl4pPr>
            <a:lvl5pPr eaLnBrk="0" hangingPunct="0">
              <a:tabLst>
                <a:tab pos="914400" algn="l"/>
              </a:tabLst>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9pPr>
          </a:lstStyle>
          <a:p>
            <a:pPr eaLnBrk="1" hangingPunct="1">
              <a:lnSpc>
                <a:spcPts val="3200"/>
              </a:lnSpc>
              <a:spcBef>
                <a:spcPct val="0"/>
              </a:spcBef>
              <a:buFontTx/>
              <a:buNone/>
            </a:pPr>
            <a:r>
              <a:rPr lang="zh-CN" altLang="en-US">
                <a:solidFill>
                  <a:schemeClr val="folHlink"/>
                </a:solidFill>
                <a:latin typeface="Times New Roman" panose="02020603050405020304" pitchFamily="18" charset="0"/>
                <a:ea typeface="宋体" panose="02010600030101010101" pitchFamily="2" charset="-122"/>
              </a:rPr>
              <a:t>纹理分析的方法</a:t>
            </a:r>
          </a:p>
          <a:p>
            <a:pPr eaLnBrk="1" hangingPunct="1">
              <a:lnSpc>
                <a:spcPts val="1000"/>
              </a:lnSpc>
              <a:spcBef>
                <a:spcPct val="0"/>
              </a:spcBef>
              <a:buFontTx/>
              <a:buNone/>
            </a:pPr>
            <a:endParaRPr lang="zh-CN" altLang="en-US">
              <a:solidFill>
                <a:schemeClr val="folHlink"/>
              </a:solidFill>
              <a:latin typeface="Times New Roman" panose="02020603050405020304" pitchFamily="18" charset="0"/>
              <a:ea typeface="宋体" panose="02010600030101010101" pitchFamily="2" charset="-122"/>
            </a:endParaRPr>
          </a:p>
          <a:p>
            <a:pPr eaLnBrk="1" hangingPunct="1">
              <a:lnSpc>
                <a:spcPts val="1000"/>
              </a:lnSpc>
              <a:spcBef>
                <a:spcPct val="0"/>
              </a:spcBef>
              <a:buFontTx/>
              <a:buNone/>
            </a:pPr>
            <a:endParaRPr lang="zh-CN" altLang="en-US">
              <a:solidFill>
                <a:schemeClr val="tx1"/>
              </a:solidFill>
              <a:latin typeface="Times New Roman" panose="02020603050405020304" pitchFamily="18" charset="0"/>
              <a:ea typeface="宋体" panose="02010600030101010101" pitchFamily="2" charset="-122"/>
            </a:endParaRPr>
          </a:p>
          <a:p>
            <a:pPr eaLnBrk="1" hangingPunct="1">
              <a:lnSpc>
                <a:spcPts val="2850"/>
              </a:lnSpc>
              <a:spcBef>
                <a:spcPct val="0"/>
              </a:spcBef>
              <a:buFontTx/>
              <a:buNone/>
            </a:pPr>
            <a:r>
              <a:rPr lang="zh-CN" altLang="en-US">
                <a:solidFill>
                  <a:srgbClr val="6600CC"/>
                </a:solidFill>
                <a:latin typeface="Times New Roman" panose="02020603050405020304" pitchFamily="18" charset="0"/>
                <a:ea typeface="宋体" panose="02010600030101010101" pitchFamily="2" charset="-122"/>
              </a:rPr>
              <a:t>统计法</a:t>
            </a:r>
          </a:p>
          <a:p>
            <a:pPr eaLnBrk="1" hangingPunct="1">
              <a:lnSpc>
                <a:spcPts val="1000"/>
              </a:lnSpc>
              <a:spcBef>
                <a:spcPct val="0"/>
              </a:spcBef>
              <a:buFontTx/>
              <a:buNone/>
            </a:pPr>
            <a:endParaRPr lang="zh-CN" altLang="en-US">
              <a:solidFill>
                <a:srgbClr val="6600CC"/>
              </a:solidFill>
              <a:latin typeface="Times New Roman" panose="02020603050405020304" pitchFamily="18" charset="0"/>
              <a:ea typeface="宋体" panose="02010600030101010101" pitchFamily="2" charset="-122"/>
            </a:endParaRPr>
          </a:p>
          <a:p>
            <a:pPr eaLnBrk="1" hangingPunct="1">
              <a:lnSpc>
                <a:spcPts val="3213"/>
              </a:lnSpc>
              <a:spcBef>
                <a:spcPct val="0"/>
              </a:spcBef>
              <a:buFontTx/>
              <a:buNone/>
            </a:pPr>
            <a:r>
              <a:rPr lang="zh-CN" altLang="en-US">
                <a:solidFill>
                  <a:schemeClr val="tx1"/>
                </a:solidFill>
              </a:rPr>
              <a:t>利用对图像灰度分布和关系的统计规则</a:t>
            </a:r>
          </a:p>
          <a:p>
            <a:pPr eaLnBrk="1" hangingPunct="1">
              <a:lnSpc>
                <a:spcPts val="1000"/>
              </a:lnSpc>
              <a:spcBef>
                <a:spcPct val="0"/>
              </a:spcBef>
              <a:buFontTx/>
              <a:buNone/>
            </a:pPr>
            <a:endParaRPr lang="zh-CN" altLang="en-US">
              <a:solidFill>
                <a:schemeClr val="tx1"/>
              </a:solidFill>
            </a:endParaRPr>
          </a:p>
          <a:p>
            <a:pPr eaLnBrk="1" hangingPunct="1">
              <a:lnSpc>
                <a:spcPts val="2863"/>
              </a:lnSpc>
              <a:spcBef>
                <a:spcPct val="0"/>
              </a:spcBef>
              <a:buFontTx/>
              <a:buNone/>
            </a:pPr>
            <a:r>
              <a:rPr lang="zh-CN" altLang="en-US">
                <a:solidFill>
                  <a:srgbClr val="6600CC"/>
                </a:solidFill>
                <a:latin typeface="Times New Roman" panose="02020603050405020304" pitchFamily="18" charset="0"/>
                <a:ea typeface="宋体" panose="02010600030101010101" pitchFamily="2" charset="-122"/>
              </a:rPr>
              <a:t>结构法</a:t>
            </a:r>
          </a:p>
          <a:p>
            <a:pPr eaLnBrk="1" hangingPunct="1">
              <a:lnSpc>
                <a:spcPts val="1000"/>
              </a:lnSpc>
              <a:spcBef>
                <a:spcPct val="0"/>
              </a:spcBef>
              <a:buFontTx/>
              <a:buNone/>
            </a:pPr>
            <a:endParaRPr lang="zh-CN" altLang="en-US">
              <a:solidFill>
                <a:schemeClr val="tx1"/>
              </a:solidFill>
              <a:latin typeface="Times New Roman" panose="02020603050405020304" pitchFamily="18" charset="0"/>
              <a:ea typeface="宋体" panose="02010600030101010101" pitchFamily="2" charset="-122"/>
            </a:endParaRPr>
          </a:p>
          <a:p>
            <a:pPr eaLnBrk="1" hangingPunct="1">
              <a:lnSpc>
                <a:spcPts val="3200"/>
              </a:lnSpc>
              <a:spcBef>
                <a:spcPct val="0"/>
              </a:spcBef>
              <a:buFontTx/>
              <a:buNone/>
            </a:pPr>
            <a:r>
              <a:rPr lang="zh-CN" altLang="en-US">
                <a:solidFill>
                  <a:schemeClr val="tx1"/>
                </a:solidFill>
                <a:latin typeface="楷体_GB2312" pitchFamily="49" charset="-122"/>
              </a:rPr>
              <a:t>根据描述几何关系的放置</a:t>
            </a:r>
            <a:r>
              <a:rPr lang="en-US" altLang="zh-CN">
                <a:solidFill>
                  <a:schemeClr val="tx1"/>
                </a:solidFill>
                <a:latin typeface="楷体_GB2312" pitchFamily="49" charset="-122"/>
              </a:rPr>
              <a:t>/</a:t>
            </a:r>
            <a:r>
              <a:rPr lang="zh-CN" altLang="en-US">
                <a:solidFill>
                  <a:schemeClr val="tx1"/>
                </a:solidFill>
                <a:latin typeface="楷体_GB2312" pitchFamily="49" charset="-122"/>
              </a:rPr>
              <a:t>排列规则来描述纹理基元</a:t>
            </a:r>
          </a:p>
          <a:p>
            <a:pPr eaLnBrk="1" hangingPunct="1">
              <a:lnSpc>
                <a:spcPts val="1000"/>
              </a:lnSpc>
              <a:spcBef>
                <a:spcPct val="0"/>
              </a:spcBef>
              <a:buFontTx/>
              <a:buNone/>
            </a:pPr>
            <a:endParaRPr lang="zh-CN" altLang="en-US">
              <a:solidFill>
                <a:schemeClr val="tx1"/>
              </a:solidFill>
              <a:latin typeface="楷体_GB2312" pitchFamily="49" charset="-122"/>
            </a:endParaRPr>
          </a:p>
          <a:p>
            <a:pPr eaLnBrk="1" hangingPunct="1">
              <a:lnSpc>
                <a:spcPts val="2863"/>
              </a:lnSpc>
              <a:spcBef>
                <a:spcPct val="0"/>
              </a:spcBef>
              <a:buFontTx/>
              <a:buNone/>
            </a:pPr>
            <a:r>
              <a:rPr lang="zh-CN" altLang="en-US">
                <a:solidFill>
                  <a:srgbClr val="6600CC"/>
                </a:solidFill>
                <a:latin typeface="Times New Roman" panose="02020603050405020304" pitchFamily="18" charset="0"/>
                <a:ea typeface="宋体" panose="02010600030101010101" pitchFamily="2" charset="-122"/>
              </a:rPr>
              <a:t>频谱法</a:t>
            </a:r>
          </a:p>
          <a:p>
            <a:pPr eaLnBrk="1" hangingPunct="1">
              <a:lnSpc>
                <a:spcPts val="1000"/>
              </a:lnSpc>
              <a:spcBef>
                <a:spcPct val="0"/>
              </a:spcBef>
              <a:buFontTx/>
              <a:buNone/>
            </a:pPr>
            <a:endParaRPr lang="zh-CN" altLang="en-US">
              <a:solidFill>
                <a:schemeClr val="tx1"/>
              </a:solidFill>
              <a:latin typeface="Times New Roman" panose="02020603050405020304" pitchFamily="18" charset="0"/>
              <a:ea typeface="宋体" panose="02010600030101010101" pitchFamily="2" charset="-122"/>
            </a:endParaRPr>
          </a:p>
          <a:p>
            <a:pPr eaLnBrk="1" hangingPunct="1">
              <a:lnSpc>
                <a:spcPts val="3213"/>
              </a:lnSpc>
              <a:spcBef>
                <a:spcPct val="0"/>
              </a:spcBef>
              <a:buFontTx/>
              <a:buNone/>
            </a:pPr>
            <a:r>
              <a:rPr lang="zh-CN" altLang="en-US">
                <a:solidFill>
                  <a:schemeClr val="tx1"/>
                </a:solidFill>
                <a:latin typeface="楷体_GB2312" pitchFamily="49" charset="-122"/>
              </a:rPr>
              <a:t>根据傅里叶频谱的分布，特别是高能量窄脉冲来描述纹理的全局周期性质</a:t>
            </a:r>
          </a:p>
        </p:txBody>
      </p:sp>
      <p:pic>
        <p:nvPicPr>
          <p:cNvPr id="188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1196975"/>
            <a:ext cx="1655763"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3644900"/>
            <a:ext cx="1655763"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498389"/>
      </p:ext>
    </p:extLst>
  </p:cSld>
  <p:clrMapOvr>
    <a:masterClrMapping/>
  </p:clrMapOvr>
  <p:transition spd="med" advTm="3025">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p:cNvSpPr>
            <a:spLocks noChangeArrowheads="1"/>
          </p:cNvSpPr>
          <p:nvPr/>
        </p:nvSpPr>
        <p:spPr bwMode="auto">
          <a:xfrm>
            <a:off x="2627313" y="549275"/>
            <a:ext cx="4537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Clr>
                <a:srgbClr val="FF0066"/>
              </a:buClr>
              <a:buFont typeface="Wingdings" panose="05000000000000000000" pitchFamily="2" charset="2"/>
              <a:buChar char="Ø"/>
            </a:pPr>
            <a:r>
              <a:rPr lang="en-US" altLang="zh-CN" sz="4400" b="0">
                <a:solidFill>
                  <a:srgbClr val="0000FF"/>
                </a:solidFill>
                <a:latin typeface="楷体_GB2312" pitchFamily="49" charset="-122"/>
              </a:rPr>
              <a:t> </a:t>
            </a:r>
            <a:r>
              <a:rPr lang="zh-CN" altLang="en-US" sz="4400" b="0">
                <a:solidFill>
                  <a:srgbClr val="0000FF"/>
                </a:solidFill>
                <a:latin typeface="楷体_GB2312" pitchFamily="49" charset="-122"/>
              </a:rPr>
              <a:t>纹理描述</a:t>
            </a:r>
          </a:p>
        </p:txBody>
      </p:sp>
      <p:sp>
        <p:nvSpPr>
          <p:cNvPr id="187397" name="Text Box 5"/>
          <p:cNvSpPr txBox="1">
            <a:spLocks noChangeArrowheads="1"/>
          </p:cNvSpPr>
          <p:nvPr/>
        </p:nvSpPr>
        <p:spPr bwMode="auto">
          <a:xfrm>
            <a:off x="539750" y="1268413"/>
            <a:ext cx="5040313" cy="450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FontTx/>
              <a:buNone/>
            </a:pPr>
            <a:r>
              <a:rPr lang="zh-CN" altLang="en-US" sz="3200" b="1">
                <a:solidFill>
                  <a:schemeClr val="tx1"/>
                </a:solidFill>
                <a:latin typeface="Times New Roman" panose="02020603050405020304" pitchFamily="18" charset="0"/>
                <a:ea typeface="宋体" panose="02010600030101010101" pitchFamily="2" charset="-122"/>
              </a:rPr>
              <a:t>纹理分析的方法</a:t>
            </a: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ct val="120000"/>
              </a:lnSpc>
              <a:spcBef>
                <a:spcPct val="0"/>
              </a:spcBef>
              <a:buFont typeface="Wingdings" panose="05000000000000000000" pitchFamily="2" charset="2"/>
              <a:buChar char="ü"/>
            </a:pPr>
            <a:r>
              <a:rPr lang="zh-CN" altLang="en-US" b="1">
                <a:solidFill>
                  <a:srgbClr val="6600CC"/>
                </a:solidFill>
                <a:latin typeface="Times New Roman" panose="02020603050405020304" pitchFamily="18" charset="0"/>
                <a:ea typeface="宋体" panose="02010600030101010101" pitchFamily="2" charset="-122"/>
              </a:rPr>
              <a:t>用</a:t>
            </a:r>
            <a:r>
              <a:rPr lang="zh-CN" altLang="en-US" b="1">
                <a:solidFill>
                  <a:srgbClr val="FF3300"/>
                </a:solidFill>
                <a:latin typeface="Times New Roman" panose="02020603050405020304" pitchFamily="18" charset="0"/>
                <a:ea typeface="宋体" panose="02010600030101010101" pitchFamily="2" charset="-122"/>
              </a:rPr>
              <a:t>统计法</a:t>
            </a:r>
            <a:r>
              <a:rPr lang="zh-CN" altLang="en-US" b="1">
                <a:solidFill>
                  <a:srgbClr val="6600CC"/>
                </a:solidFill>
                <a:latin typeface="Times New Roman" panose="02020603050405020304" pitchFamily="18" charset="0"/>
                <a:ea typeface="宋体" panose="02010600030101010101" pitchFamily="2" charset="-122"/>
              </a:rPr>
              <a:t>进行图像分割，检测出来聚类，利用检测出来的聚类对模式进行结构分析。</a:t>
            </a:r>
          </a:p>
          <a:p>
            <a:pPr>
              <a:lnSpc>
                <a:spcPct val="120000"/>
              </a:lnSpc>
              <a:spcBef>
                <a:spcPct val="0"/>
              </a:spcBef>
              <a:buFont typeface="Wingdings" panose="05000000000000000000" pitchFamily="2" charset="2"/>
              <a:buChar char="ü"/>
            </a:pPr>
            <a:endParaRPr lang="zh-CN" altLang="en-US" b="1">
              <a:solidFill>
                <a:srgbClr val="6600CC"/>
              </a:solidFill>
              <a:latin typeface="Times New Roman" panose="02020603050405020304" pitchFamily="18" charset="0"/>
              <a:ea typeface="宋体" panose="02010600030101010101" pitchFamily="2" charset="-122"/>
            </a:endParaRPr>
          </a:p>
          <a:p>
            <a:pPr>
              <a:lnSpc>
                <a:spcPct val="120000"/>
              </a:lnSpc>
              <a:spcBef>
                <a:spcPct val="0"/>
              </a:spcBef>
              <a:buFont typeface="Wingdings" panose="05000000000000000000" pitchFamily="2" charset="2"/>
              <a:buChar char="ü"/>
            </a:pPr>
            <a:r>
              <a:rPr lang="zh-CN" altLang="en-US" b="1">
                <a:solidFill>
                  <a:srgbClr val="6600CC"/>
                </a:solidFill>
                <a:latin typeface="Times New Roman" panose="02020603050405020304" pitchFamily="18" charset="0"/>
                <a:ea typeface="宋体" panose="02010600030101010101" pitchFamily="2" charset="-122"/>
              </a:rPr>
              <a:t>用</a:t>
            </a:r>
            <a:r>
              <a:rPr lang="zh-CN" altLang="en-US" b="1">
                <a:solidFill>
                  <a:srgbClr val="FF3300"/>
                </a:solidFill>
                <a:latin typeface="Times New Roman" panose="02020603050405020304" pitchFamily="18" charset="0"/>
                <a:ea typeface="宋体" panose="02010600030101010101" pitchFamily="2" charset="-122"/>
              </a:rPr>
              <a:t>结构法</a:t>
            </a:r>
            <a:r>
              <a:rPr lang="zh-CN" altLang="en-US" b="1">
                <a:solidFill>
                  <a:srgbClr val="6600CC"/>
                </a:solidFill>
                <a:latin typeface="Times New Roman" panose="02020603050405020304" pitchFamily="18" charset="0"/>
                <a:ea typeface="宋体" panose="02010600030101010101" pitchFamily="2" charset="-122"/>
              </a:rPr>
              <a:t>检测纹理基元的聚类，再基于检测出来的聚类对模式进行结构分析。</a:t>
            </a:r>
          </a:p>
        </p:txBody>
      </p:sp>
      <p:pic>
        <p:nvPicPr>
          <p:cNvPr id="1874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765175"/>
            <a:ext cx="2447925" cy="24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74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3500438"/>
            <a:ext cx="2305050"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489254"/>
      </p:ext>
    </p:extLst>
  </p:cSld>
  <p:clrMapOvr>
    <a:masterClrMapping/>
  </p:clrMapOvr>
  <p:transition spd="med" advTm="3025">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ChangeArrowheads="1"/>
          </p:cNvSpPr>
          <p:nvPr/>
        </p:nvSpPr>
        <p:spPr bwMode="auto">
          <a:xfrm>
            <a:off x="2627313" y="549275"/>
            <a:ext cx="4537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0"/>
              </a:spcBef>
              <a:buClr>
                <a:srgbClr val="FF0066"/>
              </a:buClr>
              <a:buFont typeface="Wingdings" panose="05000000000000000000" pitchFamily="2" charset="2"/>
              <a:buChar char="Ø"/>
            </a:pPr>
            <a:r>
              <a:rPr lang="en-US" altLang="zh-CN" sz="4400" b="0">
                <a:solidFill>
                  <a:srgbClr val="0000FF"/>
                </a:solidFill>
                <a:latin typeface="楷体_GB2312" pitchFamily="49" charset="-122"/>
              </a:rPr>
              <a:t> </a:t>
            </a:r>
            <a:r>
              <a:rPr lang="zh-CN" altLang="en-US" sz="4400" b="0">
                <a:solidFill>
                  <a:srgbClr val="0000FF"/>
                </a:solidFill>
                <a:latin typeface="楷体_GB2312" pitchFamily="49" charset="-122"/>
              </a:rPr>
              <a:t>纹理描述</a:t>
            </a:r>
          </a:p>
        </p:txBody>
      </p:sp>
      <p:sp>
        <p:nvSpPr>
          <p:cNvPr id="186371" name="Text Box 3"/>
          <p:cNvSpPr txBox="1">
            <a:spLocks noChangeArrowheads="1"/>
          </p:cNvSpPr>
          <p:nvPr/>
        </p:nvSpPr>
        <p:spPr bwMode="auto">
          <a:xfrm>
            <a:off x="684213" y="1412875"/>
            <a:ext cx="428625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ts val="2800"/>
              </a:lnSpc>
              <a:spcBef>
                <a:spcPct val="0"/>
              </a:spcBef>
              <a:buFontTx/>
              <a:buNone/>
            </a:pPr>
            <a:r>
              <a:rPr lang="en-US" altLang="zh-CN" b="1">
                <a:solidFill>
                  <a:srgbClr val="6600CC"/>
                </a:solidFill>
                <a:latin typeface="Times New Roman" panose="02020603050405020304" pitchFamily="18" charset="0"/>
                <a:ea typeface="宋体" panose="02010600030101010101" pitchFamily="2" charset="-122"/>
              </a:rPr>
              <a:t>1</a:t>
            </a:r>
            <a:r>
              <a:rPr lang="zh-CN" altLang="en-US" b="1">
                <a:solidFill>
                  <a:srgbClr val="6600CC"/>
                </a:solidFill>
                <a:latin typeface="Times New Roman" panose="02020603050405020304" pitchFamily="18" charset="0"/>
                <a:ea typeface="宋体" panose="02010600030101010101" pitchFamily="2" charset="-122"/>
              </a:rPr>
              <a:t>、全局有序纹理</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3213"/>
              </a:lnSpc>
              <a:spcBef>
                <a:spcPct val="0"/>
              </a:spcBef>
              <a:buFontTx/>
              <a:buNone/>
            </a:pPr>
            <a:r>
              <a:rPr lang="zh-CN" altLang="en-US" b="1">
                <a:solidFill>
                  <a:schemeClr val="tx1"/>
                </a:solidFill>
              </a:rPr>
              <a:t>包含对纹理基元的特定排列</a:t>
            </a:r>
          </a:p>
          <a:p>
            <a:pPr>
              <a:lnSpc>
                <a:spcPts val="1000"/>
              </a:lnSpc>
              <a:spcBef>
                <a:spcPct val="0"/>
              </a:spcBef>
              <a:buFontTx/>
              <a:buNone/>
            </a:pPr>
            <a:endParaRPr lang="zh-CN" altLang="en-US" b="1">
              <a:solidFill>
                <a:schemeClr val="tx1"/>
              </a:solidFill>
            </a:endParaRPr>
          </a:p>
          <a:p>
            <a:pPr>
              <a:lnSpc>
                <a:spcPts val="3375"/>
              </a:lnSpc>
              <a:spcBef>
                <a:spcPct val="0"/>
              </a:spcBef>
              <a:buFontTx/>
              <a:buNone/>
            </a:pPr>
            <a:r>
              <a:rPr lang="zh-CN" altLang="en-US" b="1">
                <a:solidFill>
                  <a:schemeClr val="tx1"/>
                </a:solidFill>
              </a:rPr>
              <a:t>常可用</a:t>
            </a:r>
            <a:r>
              <a:rPr lang="zh-CN" altLang="en-US" b="1">
                <a:solidFill>
                  <a:srgbClr val="FF3300"/>
                </a:solidFill>
              </a:rPr>
              <a:t>结构法</a:t>
            </a:r>
            <a:r>
              <a:rPr lang="zh-CN" altLang="en-US" b="1">
                <a:solidFill>
                  <a:schemeClr val="tx1"/>
                </a:solidFill>
              </a:rPr>
              <a:t>来分析</a:t>
            </a:r>
          </a:p>
          <a:p>
            <a:pPr>
              <a:lnSpc>
                <a:spcPts val="1000"/>
              </a:lnSpc>
              <a:spcBef>
                <a:spcPct val="0"/>
              </a:spcBef>
              <a:buFontTx/>
              <a:buNone/>
            </a:pPr>
            <a:endParaRPr lang="zh-CN" altLang="en-US" b="1">
              <a:solidFill>
                <a:schemeClr val="tx1"/>
              </a:solidFill>
            </a:endParaRPr>
          </a:p>
          <a:p>
            <a:pPr>
              <a:lnSpc>
                <a:spcPts val="3525"/>
              </a:lnSpc>
              <a:spcBef>
                <a:spcPct val="0"/>
              </a:spcBef>
              <a:buFontTx/>
              <a:buNone/>
            </a:pPr>
            <a:r>
              <a:rPr lang="en-US" altLang="zh-CN" b="1">
                <a:solidFill>
                  <a:srgbClr val="6600CC"/>
                </a:solidFill>
                <a:latin typeface="Times New Roman" panose="02020603050405020304" pitchFamily="18" charset="0"/>
                <a:ea typeface="宋体" panose="02010600030101010101" pitchFamily="2" charset="-122"/>
              </a:rPr>
              <a:t>2</a:t>
            </a:r>
            <a:r>
              <a:rPr lang="zh-CN" altLang="en-US" b="1">
                <a:solidFill>
                  <a:srgbClr val="6600CC"/>
                </a:solidFill>
                <a:latin typeface="Times New Roman" panose="02020603050405020304" pitchFamily="18" charset="0"/>
                <a:ea typeface="宋体" panose="02010600030101010101" pitchFamily="2" charset="-122"/>
              </a:rPr>
              <a:t>、无序纹理</a:t>
            </a: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2888"/>
              </a:lnSpc>
              <a:spcBef>
                <a:spcPct val="0"/>
              </a:spcBef>
              <a:buFontTx/>
              <a:buNone/>
            </a:pPr>
            <a:r>
              <a:rPr lang="zh-CN" altLang="en-US" b="1">
                <a:solidFill>
                  <a:schemeClr val="tx1"/>
                </a:solidFill>
              </a:rPr>
              <a:t>既无重复性也无方向性</a:t>
            </a:r>
          </a:p>
          <a:p>
            <a:pPr>
              <a:lnSpc>
                <a:spcPts val="1000"/>
              </a:lnSpc>
              <a:spcBef>
                <a:spcPct val="0"/>
              </a:spcBef>
              <a:buFontTx/>
              <a:buNone/>
            </a:pPr>
            <a:endParaRPr lang="zh-CN" altLang="en-US" b="1">
              <a:solidFill>
                <a:schemeClr val="tx1"/>
              </a:solidFill>
            </a:endParaRPr>
          </a:p>
          <a:p>
            <a:pPr>
              <a:lnSpc>
                <a:spcPts val="3713"/>
              </a:lnSpc>
              <a:spcBef>
                <a:spcPct val="0"/>
              </a:spcBef>
              <a:buFontTx/>
              <a:buNone/>
            </a:pPr>
            <a:r>
              <a:rPr lang="zh-CN" altLang="en-US" b="1">
                <a:solidFill>
                  <a:schemeClr val="tx1"/>
                </a:solidFill>
              </a:rPr>
              <a:t>用</a:t>
            </a:r>
            <a:r>
              <a:rPr lang="zh-CN" altLang="en-US" b="1">
                <a:solidFill>
                  <a:srgbClr val="FF3300"/>
                </a:solidFill>
              </a:rPr>
              <a:t>统计法</a:t>
            </a:r>
            <a:r>
              <a:rPr lang="zh-CN" altLang="en-US" b="1">
                <a:solidFill>
                  <a:schemeClr val="tx1"/>
                </a:solidFill>
              </a:rPr>
              <a:t>分析比较合适</a:t>
            </a:r>
          </a:p>
          <a:p>
            <a:pPr>
              <a:lnSpc>
                <a:spcPts val="1000"/>
              </a:lnSpc>
              <a:spcBef>
                <a:spcPct val="0"/>
              </a:spcBef>
              <a:buFontTx/>
              <a:buNone/>
            </a:pPr>
            <a:endParaRPr lang="zh-CN" altLang="en-US" b="1">
              <a:solidFill>
                <a:schemeClr val="tx1"/>
              </a:solidFill>
            </a:endParaRPr>
          </a:p>
          <a:p>
            <a:pPr>
              <a:lnSpc>
                <a:spcPts val="3538"/>
              </a:lnSpc>
              <a:spcBef>
                <a:spcPct val="0"/>
              </a:spcBef>
              <a:buFontTx/>
              <a:buNone/>
            </a:pPr>
            <a:r>
              <a:rPr lang="en-US" altLang="zh-CN" b="1">
                <a:solidFill>
                  <a:srgbClr val="6600CC"/>
                </a:solidFill>
                <a:latin typeface="Times New Roman" panose="02020603050405020304" pitchFamily="18" charset="0"/>
                <a:ea typeface="宋体" panose="02010600030101010101" pitchFamily="2" charset="-122"/>
              </a:rPr>
              <a:t>3</a:t>
            </a:r>
            <a:r>
              <a:rPr lang="zh-CN" altLang="en-US" b="1">
                <a:solidFill>
                  <a:srgbClr val="6600CC"/>
                </a:solidFill>
                <a:latin typeface="Times New Roman" panose="02020603050405020304" pitchFamily="18" charset="0"/>
                <a:ea typeface="宋体" panose="02010600030101010101" pitchFamily="2" charset="-122"/>
              </a:rPr>
              <a:t>、局部有序纹理</a:t>
            </a:r>
          </a:p>
        </p:txBody>
      </p:sp>
      <p:pic>
        <p:nvPicPr>
          <p:cNvPr id="186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052513"/>
            <a:ext cx="187325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068638"/>
            <a:ext cx="1871663"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3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4652963"/>
            <a:ext cx="19431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184197"/>
      </p:ext>
    </p:extLst>
  </p:cSld>
  <p:clrMapOvr>
    <a:masterClrMapping/>
  </p:clrMapOvr>
  <p:transition spd="med" advTm="3025">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p:cNvSpPr>
            <a:spLocks noGrp="1" noChangeArrowheads="1"/>
          </p:cNvSpPr>
          <p:nvPr>
            <p:ph type="body" idx="4294967295"/>
          </p:nvPr>
        </p:nvSpPr>
        <p:spPr>
          <a:xfrm>
            <a:off x="611188" y="1125538"/>
            <a:ext cx="7867650" cy="4879975"/>
          </a:xfrm>
        </p:spPr>
        <p:txBody>
          <a:bodyPr/>
          <a:lstStyle/>
          <a:p>
            <a:pPr>
              <a:buFont typeface="Arial" panose="020B0604020202020204" pitchFamily="34" charset="0"/>
              <a:buNone/>
            </a:pPr>
            <a:r>
              <a:rPr lang="zh-CN" altLang="en-US" sz="2800" b="1">
                <a:solidFill>
                  <a:srgbClr val="0000FF"/>
                </a:solidFill>
              </a:rPr>
              <a:t>            最简单的统计法是借助于一幅图像或一个区域的灰度级直方图的统计矩来描述纹理。</a:t>
            </a:r>
          </a:p>
          <a:p>
            <a:pPr>
              <a:buFont typeface="Arial" panose="020B0604020202020204" pitchFamily="34" charset="0"/>
              <a:buNone/>
            </a:pPr>
            <a:endParaRPr lang="en-US" altLang="zh-CN" sz="2800" b="1">
              <a:solidFill>
                <a:srgbClr val="0000FF"/>
              </a:solidFill>
            </a:endParaRPr>
          </a:p>
          <a:p>
            <a:pPr>
              <a:buFont typeface="Arial" panose="020B0604020202020204" pitchFamily="34" charset="0"/>
              <a:buNone/>
            </a:pPr>
            <a:r>
              <a:rPr lang="en-US" altLang="zh-CN" sz="2800" b="1">
                <a:solidFill>
                  <a:srgbClr val="0000FF"/>
                </a:solidFill>
              </a:rPr>
              <a:t>(1)</a:t>
            </a:r>
            <a:r>
              <a:rPr lang="en-US" altLang="zh-CN" sz="2800" b="1">
                <a:solidFill>
                  <a:srgbClr val="0000FF"/>
                </a:solidFill>
                <a:latin typeface="宋体" panose="02010600030101010101" pitchFamily="2" charset="-122"/>
              </a:rPr>
              <a:t> </a:t>
            </a:r>
            <a:r>
              <a:rPr lang="zh-CN" altLang="en-US" sz="2800" b="1">
                <a:solidFill>
                  <a:srgbClr val="0000FF"/>
                </a:solidFill>
                <a:latin typeface="宋体" panose="02010600030101010101" pitchFamily="2" charset="-122"/>
              </a:rPr>
              <a:t>均值</a:t>
            </a:r>
            <a:r>
              <a:rPr lang="zh-CN" altLang="en-US" sz="2800" b="1">
                <a:solidFill>
                  <a:srgbClr val="0000FF"/>
                </a:solidFill>
                <a:latin typeface="Times New Roman" panose="02020603050405020304" pitchFamily="18" charset="0"/>
              </a:rPr>
              <a:t>（</a:t>
            </a:r>
            <a:r>
              <a:rPr lang="en-US" altLang="zh-CN" sz="2800" b="1">
                <a:solidFill>
                  <a:srgbClr val="0000FF"/>
                </a:solidFill>
                <a:latin typeface="Times New Roman" panose="02020603050405020304" pitchFamily="18" charset="0"/>
              </a:rPr>
              <a:t>Mean</a:t>
            </a:r>
            <a:r>
              <a:rPr lang="zh-CN" altLang="en-US" sz="2800" b="1">
                <a:solidFill>
                  <a:srgbClr val="0000FF"/>
                </a:solidFill>
                <a:latin typeface="Times New Roman" panose="02020603050405020304" pitchFamily="18" charset="0"/>
              </a:rPr>
              <a:t>）</a:t>
            </a:r>
          </a:p>
          <a:p>
            <a:endParaRPr lang="zh-CN" altLang="en-US" sz="2800" b="1">
              <a:solidFill>
                <a:srgbClr val="0000FF"/>
              </a:solidFill>
              <a:latin typeface="宋体" panose="02010600030101010101" pitchFamily="2" charset="-122"/>
            </a:endParaRPr>
          </a:p>
          <a:p>
            <a:pPr>
              <a:buFont typeface="Arial" panose="020B0604020202020204" pitchFamily="34" charset="0"/>
              <a:buNone/>
            </a:pPr>
            <a:r>
              <a:rPr lang="en-US" altLang="zh-CN" sz="2800" b="1">
                <a:solidFill>
                  <a:srgbClr val="0000FF"/>
                </a:solidFill>
              </a:rPr>
              <a:t>(2)</a:t>
            </a:r>
            <a:r>
              <a:rPr lang="en-US" altLang="zh-CN" sz="2800" b="1">
                <a:solidFill>
                  <a:srgbClr val="0000FF"/>
                </a:solidFill>
                <a:latin typeface="宋体" panose="02010600030101010101" pitchFamily="2" charset="-122"/>
              </a:rPr>
              <a:t> </a:t>
            </a:r>
            <a:r>
              <a:rPr lang="zh-CN" altLang="en-US" sz="2800" b="1">
                <a:solidFill>
                  <a:srgbClr val="0000FF"/>
                </a:solidFill>
                <a:latin typeface="宋体" panose="02010600030101010101" pitchFamily="2" charset="-122"/>
              </a:rPr>
              <a:t>方差</a:t>
            </a:r>
            <a:r>
              <a:rPr lang="zh-CN" altLang="en-US" sz="2800" b="1">
                <a:solidFill>
                  <a:srgbClr val="0000FF"/>
                </a:solidFill>
                <a:latin typeface="Times New Roman" panose="02020603050405020304" pitchFamily="18" charset="0"/>
              </a:rPr>
              <a:t>（</a:t>
            </a:r>
            <a:r>
              <a:rPr lang="en-US" altLang="zh-CN" sz="2800" b="1">
                <a:solidFill>
                  <a:srgbClr val="0000FF"/>
                </a:solidFill>
                <a:latin typeface="Times New Roman" panose="02020603050405020304" pitchFamily="18" charset="0"/>
              </a:rPr>
              <a:t>Variance</a:t>
            </a:r>
            <a:r>
              <a:rPr lang="zh-CN" altLang="en-US" sz="2800" b="1">
                <a:solidFill>
                  <a:srgbClr val="0000FF"/>
                </a:solidFill>
                <a:latin typeface="Times New Roman" panose="02020603050405020304" pitchFamily="18" charset="0"/>
              </a:rPr>
              <a:t>）</a:t>
            </a:r>
          </a:p>
          <a:p>
            <a:pPr>
              <a:buFont typeface="Arial" panose="020B0604020202020204" pitchFamily="34" charset="0"/>
              <a:buNone/>
            </a:pPr>
            <a:r>
              <a:rPr lang="zh-CN" altLang="en-US" sz="2400" b="1"/>
              <a:t>灰度对比度的度量</a:t>
            </a:r>
          </a:p>
          <a:p>
            <a:pPr>
              <a:buFont typeface="Arial" panose="020B0604020202020204" pitchFamily="34" charset="0"/>
              <a:buNone/>
            </a:pPr>
            <a:r>
              <a:rPr lang="zh-CN" altLang="en-US" sz="2400" b="1"/>
              <a:t>直方图的相对平滑程度</a:t>
            </a:r>
          </a:p>
          <a:p>
            <a:pPr>
              <a:buFont typeface="Arial" panose="020B0604020202020204" pitchFamily="34" charset="0"/>
              <a:buNone/>
            </a:pPr>
            <a:r>
              <a:rPr lang="en-US" altLang="zh-CN" sz="2800" b="1">
                <a:solidFill>
                  <a:srgbClr val="0000FF"/>
                </a:solidFill>
              </a:rPr>
              <a:t>(3)</a:t>
            </a:r>
            <a:r>
              <a:rPr lang="en-US" altLang="zh-CN" sz="2800" b="1">
                <a:solidFill>
                  <a:srgbClr val="0000FF"/>
                </a:solidFill>
                <a:latin typeface="宋体" panose="02010600030101010101" pitchFamily="2" charset="-122"/>
              </a:rPr>
              <a:t> </a:t>
            </a:r>
            <a:r>
              <a:rPr lang="zh-CN" altLang="en-US" sz="2800" b="1">
                <a:solidFill>
                  <a:srgbClr val="0000FF"/>
                </a:solidFill>
                <a:latin typeface="宋体" panose="02010600030101010101" pitchFamily="2" charset="-122"/>
              </a:rPr>
              <a:t>扭曲度</a:t>
            </a:r>
            <a:r>
              <a:rPr lang="zh-CN" altLang="en-US" sz="2800" b="1">
                <a:solidFill>
                  <a:srgbClr val="0000FF"/>
                </a:solidFill>
                <a:latin typeface="Times New Roman" panose="02020603050405020304" pitchFamily="18" charset="0"/>
              </a:rPr>
              <a:t>（</a:t>
            </a:r>
            <a:r>
              <a:rPr lang="en-US" altLang="zh-CN" sz="2800" b="1">
                <a:solidFill>
                  <a:srgbClr val="0000FF"/>
                </a:solidFill>
                <a:latin typeface="Times New Roman" panose="02020603050405020304" pitchFamily="18" charset="0"/>
              </a:rPr>
              <a:t>Skewness</a:t>
            </a:r>
            <a:r>
              <a:rPr lang="zh-CN" altLang="en-US" sz="2800" b="1">
                <a:solidFill>
                  <a:srgbClr val="0000FF"/>
                </a:solidFill>
                <a:latin typeface="Times New Roman" panose="02020603050405020304" pitchFamily="18" charset="0"/>
              </a:rPr>
              <a:t>）</a:t>
            </a:r>
          </a:p>
          <a:p>
            <a:pPr>
              <a:buFont typeface="Arial" panose="020B0604020202020204" pitchFamily="34" charset="0"/>
              <a:buNone/>
            </a:pPr>
            <a:r>
              <a:rPr lang="zh-CN" altLang="en-US" sz="2400" b="1">
                <a:latin typeface="Times New Roman" panose="02020603050405020304" pitchFamily="18" charset="0"/>
              </a:rPr>
              <a:t>直方图的偏斜程度</a:t>
            </a:r>
          </a:p>
          <a:p>
            <a:endParaRPr lang="zh-CN" altLang="en-US" sz="2800" b="1">
              <a:solidFill>
                <a:srgbClr val="0000FF"/>
              </a:solidFill>
              <a:latin typeface="宋体" panose="02010600030101010101" pitchFamily="2" charset="-122"/>
            </a:endParaRPr>
          </a:p>
        </p:txBody>
      </p:sp>
      <p:sp>
        <p:nvSpPr>
          <p:cNvPr id="199683" name="Rectangle 4"/>
          <p:cNvSpPr>
            <a:spLocks noChangeArrowheads="1"/>
          </p:cNvSpPr>
          <p:nvPr/>
        </p:nvSpPr>
        <p:spPr bwMode="auto">
          <a:xfrm>
            <a:off x="0" y="388938"/>
            <a:ext cx="307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199684" name="Object 5"/>
          <p:cNvGraphicFramePr>
            <a:graphicFrameLocks noChangeAspect="1"/>
          </p:cNvGraphicFramePr>
          <p:nvPr/>
        </p:nvGraphicFramePr>
        <p:xfrm>
          <a:off x="3851275" y="2420938"/>
          <a:ext cx="2770188" cy="917575"/>
        </p:xfrm>
        <a:graphic>
          <a:graphicData uri="http://schemas.openxmlformats.org/presentationml/2006/ole">
            <mc:AlternateContent xmlns:mc="http://schemas.openxmlformats.org/markup-compatibility/2006">
              <mc:Choice xmlns:v="urn:schemas-microsoft-com:vml" Requires="v">
                <p:oleObj spid="_x0000_s19500" name="Equation" r:id="rId3" imgW="914400" imgH="431640" progId="Equation.DSMT4">
                  <p:embed/>
                </p:oleObj>
              </mc:Choice>
              <mc:Fallback>
                <p:oleObj name="Equation" r:id="rId3" imgW="91440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420938"/>
                        <a:ext cx="2770188"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5" name="Rectangle 6"/>
          <p:cNvSpPr>
            <a:spLocks noChangeArrowheads="1"/>
          </p:cNvSpPr>
          <p:nvPr/>
        </p:nvSpPr>
        <p:spPr bwMode="auto">
          <a:xfrm>
            <a:off x="0" y="388938"/>
            <a:ext cx="307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199686" name="Object 7"/>
          <p:cNvGraphicFramePr>
            <a:graphicFrameLocks noChangeAspect="1"/>
          </p:cNvGraphicFramePr>
          <p:nvPr/>
        </p:nvGraphicFramePr>
        <p:xfrm>
          <a:off x="4067175" y="3716338"/>
          <a:ext cx="2733675" cy="836612"/>
        </p:xfrm>
        <a:graphic>
          <a:graphicData uri="http://schemas.openxmlformats.org/presentationml/2006/ole">
            <mc:AlternateContent xmlns:mc="http://schemas.openxmlformats.org/markup-compatibility/2006">
              <mc:Choice xmlns:v="urn:schemas-microsoft-com:vml" Requires="v">
                <p:oleObj spid="_x0000_s19501" name="Equation" r:id="rId5" imgW="1396800" imgH="431640" progId="Equation.DSMT4">
                  <p:embed/>
                </p:oleObj>
              </mc:Choice>
              <mc:Fallback>
                <p:oleObj name="Equation" r:id="rId5" imgW="139680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3716338"/>
                        <a:ext cx="2733675"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7" name="Rectangle 8"/>
          <p:cNvSpPr>
            <a:spLocks noChangeArrowheads="1"/>
          </p:cNvSpPr>
          <p:nvPr/>
        </p:nvSpPr>
        <p:spPr bwMode="auto">
          <a:xfrm>
            <a:off x="0" y="388938"/>
            <a:ext cx="307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199688" name="Object 9"/>
          <p:cNvGraphicFramePr>
            <a:graphicFrameLocks noChangeAspect="1"/>
          </p:cNvGraphicFramePr>
          <p:nvPr/>
        </p:nvGraphicFramePr>
        <p:xfrm>
          <a:off x="4716463" y="5013325"/>
          <a:ext cx="2998787" cy="815975"/>
        </p:xfrm>
        <a:graphic>
          <a:graphicData uri="http://schemas.openxmlformats.org/presentationml/2006/ole">
            <mc:AlternateContent xmlns:mc="http://schemas.openxmlformats.org/markup-compatibility/2006">
              <mc:Choice xmlns:v="urn:schemas-microsoft-com:vml" Requires="v">
                <p:oleObj spid="_x0000_s19502" name="Equation" r:id="rId7" imgW="1574640" imgH="431640" progId="Equation.DSMT4">
                  <p:embed/>
                </p:oleObj>
              </mc:Choice>
              <mc:Fallback>
                <p:oleObj name="Equation" r:id="rId7" imgW="15746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5013325"/>
                        <a:ext cx="2998787"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9" name="Rectangle 10"/>
          <p:cNvSpPr>
            <a:spLocks noChangeArrowheads="1"/>
          </p:cNvSpPr>
          <p:nvPr/>
        </p:nvSpPr>
        <p:spPr bwMode="auto">
          <a:xfrm>
            <a:off x="0" y="3746500"/>
            <a:ext cx="307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sp>
        <p:nvSpPr>
          <p:cNvPr id="199690" name="Rectangle 13"/>
          <p:cNvSpPr>
            <a:spLocks noGrp="1" noChangeArrowheads="1"/>
          </p:cNvSpPr>
          <p:nvPr>
            <p:ph type="title"/>
          </p:nvPr>
        </p:nvSpPr>
        <p:spPr>
          <a:xfrm>
            <a:off x="395288" y="115888"/>
            <a:ext cx="8229600" cy="1143000"/>
          </a:xfrm>
          <a:noFill/>
        </p:spPr>
        <p:txBody>
          <a:bodyPr/>
          <a:lstStyle/>
          <a:p>
            <a:r>
              <a:rPr lang="en-US" altLang="zh-CN" sz="4000">
                <a:latin typeface="隶书" panose="02010509060101010101" pitchFamily="49" charset="-122"/>
                <a:ea typeface="隶书" panose="02010509060101010101" pitchFamily="49" charset="-122"/>
              </a:rPr>
              <a:t> </a:t>
            </a:r>
            <a:r>
              <a:rPr lang="zh-CN" altLang="en-US" sz="4000">
                <a:latin typeface="隶书" panose="02010509060101010101" pitchFamily="49" charset="-122"/>
                <a:ea typeface="隶书" panose="02010509060101010101" pitchFamily="49" charset="-122"/>
              </a:rPr>
              <a:t>矩分析法 （统计法）  </a:t>
            </a:r>
          </a:p>
        </p:txBody>
      </p:sp>
    </p:spTree>
    <p:extLst>
      <p:ext uri="{BB962C8B-B14F-4D97-AF65-F5344CB8AC3E}">
        <p14:creationId xmlns:p14="http://schemas.microsoft.com/office/powerpoint/2010/main" val="2263554587"/>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body" idx="4294967295"/>
          </p:nvPr>
        </p:nvSpPr>
        <p:spPr>
          <a:xfrm>
            <a:off x="430213" y="3714750"/>
            <a:ext cx="8534400" cy="719138"/>
          </a:xfrm>
        </p:spPr>
        <p:txBody>
          <a:bodyPr/>
          <a:lstStyle/>
          <a:p>
            <a:pPr>
              <a:buFont typeface="Arial" panose="020B0604020202020204" pitchFamily="34" charset="0"/>
              <a:buNone/>
            </a:pPr>
            <a:r>
              <a:rPr lang="en-US" altLang="zh-CN" sz="2400" b="1"/>
              <a:t> </a:t>
            </a:r>
            <a:r>
              <a:rPr lang="en-US" altLang="zh-CN" sz="2800" b="1">
                <a:solidFill>
                  <a:srgbClr val="0000FF"/>
                </a:solidFill>
              </a:rPr>
              <a:t>(5)</a:t>
            </a:r>
            <a:r>
              <a:rPr lang="en-US" altLang="zh-CN" sz="2800" b="1">
                <a:solidFill>
                  <a:srgbClr val="0000FF"/>
                </a:solidFill>
                <a:latin typeface="Times New Roman" panose="02020603050405020304" pitchFamily="18" charset="0"/>
              </a:rPr>
              <a:t> </a:t>
            </a:r>
            <a:r>
              <a:rPr lang="zh-CN" altLang="en-US" sz="2800" b="1">
                <a:solidFill>
                  <a:srgbClr val="0000FF"/>
                </a:solidFill>
                <a:latin typeface="Times New Roman" panose="02020603050405020304" pitchFamily="18" charset="0"/>
              </a:rPr>
              <a:t>熵（</a:t>
            </a:r>
            <a:r>
              <a:rPr lang="en-US" altLang="zh-CN" sz="2800" b="1">
                <a:solidFill>
                  <a:srgbClr val="0000FF"/>
                </a:solidFill>
                <a:latin typeface="Times New Roman" panose="02020603050405020304" pitchFamily="18" charset="0"/>
              </a:rPr>
              <a:t>Entropy</a:t>
            </a:r>
            <a:r>
              <a:rPr lang="zh-CN" altLang="en-US" sz="2800" b="1">
                <a:solidFill>
                  <a:srgbClr val="0000FF"/>
                </a:solidFill>
                <a:latin typeface="Times New Roman" panose="02020603050405020304" pitchFamily="18" charset="0"/>
              </a:rPr>
              <a:t>）</a:t>
            </a:r>
            <a:r>
              <a:rPr lang="en-US" altLang="zh-CN" sz="2400" b="1">
                <a:latin typeface="Times New Roman" panose="02020603050405020304" pitchFamily="18" charset="0"/>
              </a:rPr>
              <a:t>——</a:t>
            </a:r>
            <a:r>
              <a:rPr lang="zh-CN" altLang="en-US" sz="2400" b="1">
                <a:latin typeface="Times New Roman" panose="02020603050405020304" pitchFamily="18" charset="0"/>
              </a:rPr>
              <a:t>可变性的度量，对恒定图像其为零       </a:t>
            </a:r>
            <a:endParaRPr lang="zh-CN" altLang="en-US" sz="2400">
              <a:latin typeface="Times New Roman" panose="02020603050405020304" pitchFamily="18" charset="0"/>
            </a:endParaRPr>
          </a:p>
        </p:txBody>
      </p:sp>
      <p:sp>
        <p:nvSpPr>
          <p:cNvPr id="200707" name="Rectangle 3"/>
          <p:cNvSpPr>
            <a:spLocks noChangeArrowheads="1"/>
          </p:cNvSpPr>
          <p:nvPr/>
        </p:nvSpPr>
        <p:spPr bwMode="auto">
          <a:xfrm>
            <a:off x="0" y="2955925"/>
            <a:ext cx="307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200708" name="Object 4"/>
          <p:cNvGraphicFramePr>
            <a:graphicFrameLocks noChangeAspect="1"/>
          </p:cNvGraphicFramePr>
          <p:nvPr/>
        </p:nvGraphicFramePr>
        <p:xfrm>
          <a:off x="1228725" y="4572000"/>
          <a:ext cx="3756025" cy="1033463"/>
        </p:xfrm>
        <a:graphic>
          <a:graphicData uri="http://schemas.openxmlformats.org/presentationml/2006/ole">
            <mc:AlternateContent xmlns:mc="http://schemas.openxmlformats.org/markup-compatibility/2006">
              <mc:Choice xmlns:v="urn:schemas-microsoft-com:vml" Requires="v">
                <p:oleObj spid="_x0000_s20510" name="Equation" r:id="rId3" imgW="1562040" imgH="431640" progId="Equation.DSMT4">
                  <p:embed/>
                </p:oleObj>
              </mc:Choice>
              <mc:Fallback>
                <p:oleObj name="Equation" r:id="rId3" imgW="15620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4572000"/>
                        <a:ext cx="3756025"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09" name="Object 6"/>
          <p:cNvGraphicFramePr>
            <a:graphicFrameLocks noChangeAspect="1"/>
          </p:cNvGraphicFramePr>
          <p:nvPr/>
        </p:nvGraphicFramePr>
        <p:xfrm>
          <a:off x="1403350" y="2643188"/>
          <a:ext cx="4264025" cy="1071562"/>
        </p:xfrm>
        <a:graphic>
          <a:graphicData uri="http://schemas.openxmlformats.org/presentationml/2006/ole">
            <mc:AlternateContent xmlns:mc="http://schemas.openxmlformats.org/markup-compatibility/2006">
              <mc:Choice xmlns:v="urn:schemas-microsoft-com:vml" Requires="v">
                <p:oleObj spid="_x0000_s20511" name="Equation" r:id="rId5" imgW="1701720" imgH="431640" progId="Equation.DSMT4">
                  <p:embed/>
                </p:oleObj>
              </mc:Choice>
              <mc:Fallback>
                <p:oleObj name="Equation" r:id="rId5" imgW="170172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643188"/>
                        <a:ext cx="4264025"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0710" name="矩形 8"/>
          <p:cNvSpPr>
            <a:spLocks noChangeArrowheads="1"/>
          </p:cNvSpPr>
          <p:nvPr/>
        </p:nvSpPr>
        <p:spPr bwMode="auto">
          <a:xfrm>
            <a:off x="539750" y="1844675"/>
            <a:ext cx="8135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 typeface="Wingdings" panose="05000000000000000000" pitchFamily="2" charset="2"/>
              <a:buNone/>
            </a:pPr>
            <a:r>
              <a:rPr lang="en-US" altLang="zh-CN">
                <a:solidFill>
                  <a:srgbClr val="0000FF"/>
                </a:solidFill>
                <a:latin typeface="宋体" panose="02010600030101010101" pitchFamily="2" charset="-122"/>
                <a:ea typeface="宋体" panose="02010600030101010101" pitchFamily="2" charset="-122"/>
              </a:rPr>
              <a:t>(4) </a:t>
            </a:r>
            <a:r>
              <a:rPr lang="zh-CN" altLang="en-US">
                <a:solidFill>
                  <a:srgbClr val="0000FF"/>
                </a:solidFill>
                <a:latin typeface="宋体" panose="02010600030101010101" pitchFamily="2" charset="-122"/>
                <a:ea typeface="宋体" panose="02010600030101010101" pitchFamily="2" charset="-122"/>
              </a:rPr>
              <a:t>峰度（</a:t>
            </a:r>
            <a:r>
              <a:rPr lang="en-US" altLang="zh-CN">
                <a:solidFill>
                  <a:srgbClr val="0000FF"/>
                </a:solidFill>
                <a:latin typeface="宋体" panose="02010600030101010101" pitchFamily="2" charset="-122"/>
                <a:ea typeface="宋体" panose="02010600030101010101" pitchFamily="2" charset="-122"/>
              </a:rPr>
              <a:t>Kurtosis</a:t>
            </a:r>
            <a:r>
              <a:rPr lang="zh-CN" altLang="en-US">
                <a:solidFill>
                  <a:srgbClr val="0000FF"/>
                </a:solidFill>
                <a:latin typeface="宋体" panose="02010600030101010101" pitchFamily="2" charset="-122"/>
                <a:ea typeface="宋体" panose="02010600030101010101" pitchFamily="2" charset="-122"/>
              </a:rPr>
              <a:t>）</a:t>
            </a:r>
            <a:r>
              <a:rPr lang="en-US" altLang="zh-CN"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latin typeface="宋体" panose="02010600030101010101" pitchFamily="2" charset="-122"/>
                <a:ea typeface="宋体" panose="02010600030101010101" pitchFamily="2" charset="-122"/>
              </a:rPr>
              <a:t>直方图的相对平坦性</a:t>
            </a:r>
            <a:r>
              <a:rPr lang="zh-CN" altLang="en-US">
                <a:solidFill>
                  <a:schemeClr val="tx1"/>
                </a:solidFill>
                <a:latin typeface="宋体" panose="02010600030101010101" pitchFamily="2" charset="-122"/>
                <a:ea typeface="宋体" panose="02010600030101010101" pitchFamily="2" charset="-122"/>
              </a:rPr>
              <a:t>     </a:t>
            </a:r>
          </a:p>
        </p:txBody>
      </p:sp>
      <p:sp>
        <p:nvSpPr>
          <p:cNvPr id="200711" name="Rectangle 13"/>
          <p:cNvSpPr>
            <a:spLocks noChangeArrowheads="1"/>
          </p:cNvSpPr>
          <p:nvPr/>
        </p:nvSpPr>
        <p:spPr bwMode="auto">
          <a:xfrm>
            <a:off x="395288" y="3333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spcBef>
                <a:spcPct val="0"/>
              </a:spcBef>
              <a:defRPr sz="4400">
                <a:solidFill>
                  <a:schemeClr val="tx1"/>
                </a:solidFill>
                <a:latin typeface="Calibri" panose="020F0502020204030204" pitchFamily="34" charset="0"/>
                <a:ea typeface="宋体" panose="02010600030101010101" pitchFamily="2" charset="-122"/>
              </a:defRPr>
            </a:lvl1pPr>
            <a:lvl2pPr algn="ctr">
              <a:spcBef>
                <a:spcPct val="0"/>
              </a:spcBef>
              <a:defRPr sz="4400">
                <a:solidFill>
                  <a:schemeClr val="tx1"/>
                </a:solidFill>
                <a:latin typeface="Calibri" panose="020F0502020204030204" pitchFamily="34" charset="0"/>
                <a:ea typeface="宋体" panose="02010600030101010101" pitchFamily="2" charset="-122"/>
              </a:defRPr>
            </a:lvl2pPr>
            <a:lvl3pPr algn="ctr">
              <a:spcBef>
                <a:spcPct val="0"/>
              </a:spcBef>
              <a:defRPr sz="4400">
                <a:solidFill>
                  <a:schemeClr val="tx1"/>
                </a:solidFill>
                <a:latin typeface="Calibri" panose="020F0502020204030204" pitchFamily="34" charset="0"/>
                <a:ea typeface="宋体" panose="02010600030101010101" pitchFamily="2" charset="-122"/>
              </a:defRPr>
            </a:lvl3pPr>
            <a:lvl4pPr algn="ctr">
              <a:spcBef>
                <a:spcPct val="0"/>
              </a:spcBef>
              <a:defRPr sz="4400">
                <a:solidFill>
                  <a:schemeClr val="tx1"/>
                </a:solidFill>
                <a:latin typeface="Calibri" panose="020F0502020204030204" pitchFamily="34" charset="0"/>
                <a:ea typeface="宋体" panose="02010600030101010101" pitchFamily="2" charset="-122"/>
              </a:defRPr>
            </a:lvl4pPr>
            <a:lvl5pPr algn="ctr">
              <a:spcBef>
                <a:spcPct val="0"/>
              </a:spcBef>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buNone/>
            </a:pPr>
            <a:r>
              <a:rPr lang="en-US" altLang="zh-CN" sz="4000">
                <a:latin typeface="隶书" panose="02010509060101010101" pitchFamily="49" charset="-122"/>
                <a:ea typeface="隶书" panose="02010509060101010101" pitchFamily="49" charset="-122"/>
              </a:rPr>
              <a:t> </a:t>
            </a:r>
            <a:r>
              <a:rPr lang="zh-CN" altLang="en-US" sz="4000">
                <a:latin typeface="隶书" panose="02010509060101010101" pitchFamily="49" charset="-122"/>
                <a:ea typeface="隶书" panose="02010509060101010101" pitchFamily="49" charset="-122"/>
              </a:rPr>
              <a:t>矩分析法 （统计法）  </a:t>
            </a:r>
          </a:p>
        </p:txBody>
      </p:sp>
    </p:spTree>
    <p:extLst>
      <p:ext uri="{BB962C8B-B14F-4D97-AF65-F5344CB8AC3E}">
        <p14:creationId xmlns:p14="http://schemas.microsoft.com/office/powerpoint/2010/main" val="222478818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Char char="Ø"/>
            </a:pPr>
            <a:r>
              <a:rPr lang="zh-CN" altLang="en-US" b="1">
                <a:solidFill>
                  <a:schemeClr val="hlink"/>
                </a:solidFill>
              </a:rPr>
              <a:t>形状分析</a:t>
            </a:r>
          </a:p>
        </p:txBody>
      </p:sp>
      <p:sp>
        <p:nvSpPr>
          <p:cNvPr id="226307" name="Rectangle 3"/>
          <p:cNvSpPr>
            <a:spLocks noGrp="1"/>
          </p:cNvSpPr>
          <p:nvPr>
            <p:ph type="body" idx="1"/>
          </p:nvPr>
        </p:nvSpPr>
        <p:spPr>
          <a:xfrm>
            <a:off x="395288" y="1125538"/>
            <a:ext cx="8353425" cy="4824412"/>
          </a:xfrm>
        </p:spPr>
        <p:txBody>
          <a:bodyPr/>
          <a:lstStyle/>
          <a:p>
            <a:pPr marL="609600" indent="-609600"/>
            <a:r>
              <a:rPr lang="zh-CN" altLang="en-US" b="1" dirty="0">
                <a:solidFill>
                  <a:schemeClr val="folHlink"/>
                </a:solidFill>
              </a:rPr>
              <a:t>什么是形状</a:t>
            </a:r>
            <a:r>
              <a:rPr lang="en-US" altLang="zh-CN" b="1" dirty="0">
                <a:solidFill>
                  <a:schemeClr val="folHlink"/>
                </a:solidFill>
              </a:rPr>
              <a:t>?</a:t>
            </a:r>
          </a:p>
          <a:p>
            <a:pPr marL="609600" indent="-609600">
              <a:buFont typeface="Arial" panose="020B0604020202020204" pitchFamily="34" charset="0"/>
              <a:buNone/>
            </a:pPr>
            <a:r>
              <a:rPr lang="zh-CN" altLang="en-US" b="1" dirty="0"/>
              <a:t>许多人都知道，但没人能全面定义的概念</a:t>
            </a:r>
          </a:p>
          <a:p>
            <a:pPr marL="609600" indent="-609600">
              <a:buFont typeface="Arial" panose="020B0604020202020204" pitchFamily="34" charset="0"/>
              <a:buNone/>
            </a:pPr>
            <a:r>
              <a:rPr lang="zh-CN" altLang="en-US" b="1" dirty="0"/>
              <a:t>读书辨字时，主要是形状信息在起作用</a:t>
            </a:r>
          </a:p>
          <a:p>
            <a:pPr marL="609600" indent="-609600">
              <a:buFont typeface="Arial" panose="020B0604020202020204" pitchFamily="34" charset="0"/>
              <a:buNone/>
            </a:pPr>
            <a:r>
              <a:rPr lang="zh-CN" altLang="en-US" b="1" dirty="0"/>
              <a:t>但用语言来解释形状是比较困难的</a:t>
            </a:r>
          </a:p>
          <a:p>
            <a:pPr marL="609600" indent="-609600">
              <a:buFont typeface="Arial" panose="020B0604020202020204" pitchFamily="34" charset="0"/>
              <a:buNone/>
            </a:pPr>
            <a:r>
              <a:rPr lang="zh-CN" altLang="en-US" b="1" dirty="0"/>
              <a:t>几个看起来简单，但很难回答的问题</a:t>
            </a:r>
          </a:p>
          <a:p>
            <a:pPr marL="609600" indent="-609600">
              <a:buFont typeface="Arial" panose="020B0604020202020204" pitchFamily="34" charset="0"/>
              <a:buAutoNum type="arabicPeriod"/>
            </a:pPr>
            <a:r>
              <a:rPr lang="zh-CN" altLang="en-US" dirty="0">
                <a:solidFill>
                  <a:schemeClr val="hlink"/>
                </a:solidFill>
              </a:rPr>
              <a:t>什么是形状？</a:t>
            </a:r>
          </a:p>
          <a:p>
            <a:pPr marL="609600" indent="-609600">
              <a:buFont typeface="Arial" panose="020B0604020202020204" pitchFamily="34" charset="0"/>
              <a:buAutoNum type="arabicPeriod"/>
            </a:pPr>
            <a:r>
              <a:rPr lang="zh-CN" altLang="en-US" dirty="0">
                <a:solidFill>
                  <a:schemeClr val="hlink"/>
                </a:solidFill>
              </a:rPr>
              <a:t>什么是客观世界中一个物体的形状？</a:t>
            </a:r>
          </a:p>
          <a:p>
            <a:pPr marL="609600" indent="-609600">
              <a:buFont typeface="Arial" panose="020B0604020202020204" pitchFamily="34" charset="0"/>
              <a:buAutoNum type="arabicPeriod"/>
            </a:pPr>
            <a:r>
              <a:rPr lang="zh-CN" altLang="en-US" dirty="0">
                <a:solidFill>
                  <a:schemeClr val="hlink"/>
                </a:solidFill>
              </a:rPr>
              <a:t>什么是图像中一个区域的形状？</a:t>
            </a:r>
          </a:p>
          <a:p>
            <a:pPr marL="609600" indent="-609600">
              <a:buFont typeface="Arial" panose="020B0604020202020204" pitchFamily="34" charset="0"/>
              <a:buNone/>
            </a:pPr>
            <a:endParaRPr lang="zh-CN" altLang="en-US" dirty="0"/>
          </a:p>
        </p:txBody>
      </p:sp>
    </p:spTree>
    <p:extLst>
      <p:ext uri="{BB962C8B-B14F-4D97-AF65-F5344CB8AC3E}">
        <p14:creationId xmlns:p14="http://schemas.microsoft.com/office/powerpoint/2010/main" val="99213023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Char char="Ø"/>
            </a:pPr>
            <a:r>
              <a:rPr lang="zh-CN" altLang="en-US" b="1">
                <a:solidFill>
                  <a:schemeClr val="hlink"/>
                </a:solidFill>
              </a:rPr>
              <a:t>形状分析</a:t>
            </a:r>
          </a:p>
        </p:txBody>
      </p:sp>
      <p:sp>
        <p:nvSpPr>
          <p:cNvPr id="235524" name="Text Box 4"/>
          <p:cNvSpPr txBox="1">
            <a:spLocks noChangeArrowheads="1"/>
          </p:cNvSpPr>
          <p:nvPr/>
        </p:nvSpPr>
        <p:spPr bwMode="auto">
          <a:xfrm>
            <a:off x="971550" y="1341438"/>
            <a:ext cx="7345363"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2800"/>
              </a:lnSpc>
              <a:spcBef>
                <a:spcPct val="0"/>
              </a:spcBef>
            </a:pPr>
            <a:endParaRPr lang="zh-CN" altLang="en-US" b="1">
              <a:solidFill>
                <a:schemeClr val="tx1"/>
              </a:solidFill>
            </a:endParaRPr>
          </a:p>
          <a:p>
            <a:pPr>
              <a:lnSpc>
                <a:spcPts val="2800"/>
              </a:lnSpc>
              <a:spcBef>
                <a:spcPct val="0"/>
              </a:spcBef>
              <a:buFontTx/>
              <a:buNone/>
            </a:pPr>
            <a:r>
              <a:rPr lang="zh-CN" altLang="en-US" b="1">
                <a:solidFill>
                  <a:srgbClr val="6600CC"/>
                </a:solidFill>
              </a:rPr>
              <a:t>字典中形状的定义</a:t>
            </a:r>
          </a:p>
          <a:p>
            <a:pPr>
              <a:lnSpc>
                <a:spcPts val="2800"/>
              </a:lnSpc>
              <a:spcBef>
                <a:spcPct val="0"/>
              </a:spcBef>
            </a:pPr>
            <a:endParaRPr lang="zh-CN" altLang="en-US" b="1">
              <a:solidFill>
                <a:srgbClr val="6600CC"/>
              </a:solidFill>
            </a:endParaRPr>
          </a:p>
          <a:p>
            <a:pPr>
              <a:lnSpc>
                <a:spcPts val="2800"/>
              </a:lnSpc>
              <a:spcBef>
                <a:spcPct val="0"/>
              </a:spcBef>
            </a:pPr>
            <a:r>
              <a:rPr lang="zh-CN" altLang="en-US" b="1">
                <a:solidFill>
                  <a:schemeClr val="tx1"/>
                </a:solidFill>
              </a:rPr>
              <a:t>形状是由轮廓或外形所确定的外观</a:t>
            </a:r>
          </a:p>
          <a:p>
            <a:pPr>
              <a:lnSpc>
                <a:spcPts val="1000"/>
              </a:lnSpc>
              <a:spcBef>
                <a:spcPct val="0"/>
              </a:spcBef>
            </a:pPr>
            <a:endParaRPr lang="zh-CN" altLang="en-US" b="1">
              <a:solidFill>
                <a:schemeClr val="tx1"/>
              </a:solidFill>
            </a:endParaRPr>
          </a:p>
          <a:p>
            <a:pPr>
              <a:lnSpc>
                <a:spcPts val="3700"/>
              </a:lnSpc>
              <a:spcBef>
                <a:spcPct val="0"/>
              </a:spcBef>
            </a:pPr>
            <a:r>
              <a:rPr lang="zh-CN" altLang="en-US" b="1">
                <a:solidFill>
                  <a:schemeClr val="tx1"/>
                </a:solidFill>
              </a:rPr>
              <a:t>形状是具有形体或图案的东西</a:t>
            </a:r>
          </a:p>
          <a:p>
            <a:pPr>
              <a:lnSpc>
                <a:spcPts val="1000"/>
              </a:lnSpc>
              <a:spcBef>
                <a:spcPct val="0"/>
              </a:spcBef>
            </a:pPr>
            <a:endParaRPr lang="zh-CN" altLang="en-US" b="1">
              <a:solidFill>
                <a:schemeClr val="tx1"/>
              </a:solidFill>
            </a:endParaRPr>
          </a:p>
          <a:p>
            <a:pPr>
              <a:lnSpc>
                <a:spcPts val="3700"/>
              </a:lnSpc>
              <a:spcBef>
                <a:spcPct val="0"/>
              </a:spcBef>
            </a:pPr>
            <a:r>
              <a:rPr lang="zh-CN" altLang="en-US" b="1">
                <a:solidFill>
                  <a:schemeClr val="tx1"/>
                </a:solidFill>
              </a:rPr>
              <a:t>形状是实际物体或几何图案的一个性质，该性质依赖于组成该物体或图案的轮廓或表面的所有点间的相对位置</a:t>
            </a:r>
          </a:p>
        </p:txBody>
      </p:sp>
    </p:spTree>
    <p:extLst>
      <p:ext uri="{BB962C8B-B14F-4D97-AF65-F5344CB8AC3E}">
        <p14:creationId xmlns:p14="http://schemas.microsoft.com/office/powerpoint/2010/main" val="1268909348"/>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Char char="Ø"/>
            </a:pPr>
            <a:r>
              <a:rPr lang="zh-CN" altLang="en-US" b="1">
                <a:solidFill>
                  <a:schemeClr val="hlink"/>
                </a:solidFill>
              </a:rPr>
              <a:t>形状分析</a:t>
            </a:r>
          </a:p>
        </p:txBody>
      </p:sp>
      <p:sp>
        <p:nvSpPr>
          <p:cNvPr id="234500" name="Text Box 4"/>
          <p:cNvSpPr txBox="1">
            <a:spLocks noChangeArrowheads="1"/>
          </p:cNvSpPr>
          <p:nvPr/>
        </p:nvSpPr>
        <p:spPr bwMode="auto">
          <a:xfrm>
            <a:off x="900113" y="1412875"/>
            <a:ext cx="74168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tabLst>
                <a:tab pos="914400" algn="l"/>
              </a:tabLst>
              <a:defRPr sz="2800" b="1">
                <a:solidFill>
                  <a:srgbClr val="6600FF"/>
                </a:solidFill>
                <a:latin typeface="Arial" panose="020B0604020202020204" pitchFamily="34" charset="0"/>
                <a:ea typeface="楷体_GB2312" pitchFamily="49" charset="-122"/>
              </a:defRPr>
            </a:lvl1pPr>
            <a:lvl2pPr eaLnBrk="0" hangingPunct="0">
              <a:tabLst>
                <a:tab pos="914400" algn="l"/>
              </a:tabLst>
              <a:defRPr sz="2800" b="1">
                <a:solidFill>
                  <a:srgbClr val="6600FF"/>
                </a:solidFill>
                <a:latin typeface="Arial" panose="020B0604020202020204" pitchFamily="34" charset="0"/>
                <a:ea typeface="楷体_GB2312" pitchFamily="49" charset="-122"/>
              </a:defRPr>
            </a:lvl2pPr>
            <a:lvl3pPr eaLnBrk="0" hangingPunct="0">
              <a:tabLst>
                <a:tab pos="914400" algn="l"/>
              </a:tabLst>
              <a:defRPr sz="2800" b="1">
                <a:solidFill>
                  <a:srgbClr val="6600FF"/>
                </a:solidFill>
                <a:latin typeface="Arial" panose="020B0604020202020204" pitchFamily="34" charset="0"/>
                <a:ea typeface="楷体_GB2312" pitchFamily="49" charset="-122"/>
              </a:defRPr>
            </a:lvl3pPr>
            <a:lvl4pPr eaLnBrk="0" hangingPunct="0">
              <a:tabLst>
                <a:tab pos="914400" algn="l"/>
              </a:tabLst>
              <a:defRPr sz="2800" b="1">
                <a:solidFill>
                  <a:srgbClr val="6600FF"/>
                </a:solidFill>
                <a:latin typeface="Arial" panose="020B0604020202020204" pitchFamily="34" charset="0"/>
                <a:ea typeface="楷体_GB2312" pitchFamily="49" charset="-122"/>
              </a:defRPr>
            </a:lvl4pPr>
            <a:lvl5pPr eaLnBrk="0" hangingPunct="0">
              <a:tabLst>
                <a:tab pos="914400" algn="l"/>
              </a:tabLst>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tabLst>
                <a:tab pos="914400" algn="l"/>
              </a:tabLst>
              <a:defRPr sz="2800" b="1">
                <a:solidFill>
                  <a:srgbClr val="6600FF"/>
                </a:solidFill>
                <a:latin typeface="Arial" panose="020B0604020202020204" pitchFamily="34" charset="0"/>
                <a:ea typeface="楷体_GB2312" pitchFamily="49" charset="-122"/>
              </a:defRPr>
            </a:lvl9pPr>
          </a:lstStyle>
          <a:p>
            <a:pPr eaLnBrk="1" hangingPunct="1">
              <a:lnSpc>
                <a:spcPts val="2800"/>
              </a:lnSpc>
              <a:spcBef>
                <a:spcPct val="0"/>
              </a:spcBef>
              <a:buFontTx/>
              <a:buNone/>
            </a:pPr>
            <a:r>
              <a:rPr lang="zh-CN" altLang="en-US">
                <a:solidFill>
                  <a:srgbClr val="6600CC"/>
                </a:solidFill>
                <a:ea typeface="宋体" panose="02010600030101010101" pitchFamily="2" charset="-122"/>
              </a:rPr>
              <a:t>形状的定义</a:t>
            </a:r>
            <a:r>
              <a:rPr lang="en-US" altLang="zh-CN">
                <a:solidFill>
                  <a:srgbClr val="6600CC"/>
                </a:solidFill>
                <a:ea typeface="宋体" panose="02010600030101010101" pitchFamily="2" charset="-122"/>
              </a:rPr>
              <a:t>:</a:t>
            </a:r>
            <a:r>
              <a:rPr lang="en-US" altLang="zh-CN">
                <a:solidFill>
                  <a:schemeClr val="tx1"/>
                </a:solidFill>
                <a:ea typeface="宋体" panose="02010600030101010101" pitchFamily="2" charset="-122"/>
              </a:rPr>
              <a:t>	</a:t>
            </a:r>
          </a:p>
          <a:p>
            <a:pPr eaLnBrk="1" hangingPunct="1">
              <a:lnSpc>
                <a:spcPts val="2800"/>
              </a:lnSpc>
              <a:spcBef>
                <a:spcPct val="0"/>
              </a:spcBef>
              <a:buFontTx/>
              <a:buNone/>
            </a:pPr>
            <a:endParaRPr lang="zh-CN" altLang="en-US">
              <a:solidFill>
                <a:schemeClr val="tx1"/>
              </a:solidFill>
              <a:ea typeface="宋体" panose="02010600030101010101" pitchFamily="2" charset="-122"/>
            </a:endParaRPr>
          </a:p>
          <a:p>
            <a:pPr eaLnBrk="1" hangingPunct="1">
              <a:lnSpc>
                <a:spcPts val="2800"/>
              </a:lnSpc>
              <a:spcBef>
                <a:spcPct val="0"/>
              </a:spcBef>
              <a:buFontTx/>
              <a:buNone/>
            </a:pPr>
            <a:r>
              <a:rPr lang="zh-CN" altLang="en-US">
                <a:solidFill>
                  <a:schemeClr val="tx1"/>
                </a:solidFill>
                <a:latin typeface="Times New Roman" panose="02020603050405020304" pitchFamily="18" charset="0"/>
                <a:ea typeface="宋体" panose="02010600030101010101" pitchFamily="2" charset="-122"/>
              </a:rPr>
              <a:t>一个目标的形状就是该目标边界上所有点组成的模式</a:t>
            </a:r>
          </a:p>
          <a:p>
            <a:pPr eaLnBrk="1" hangingPunct="1">
              <a:lnSpc>
                <a:spcPts val="1000"/>
              </a:lnSpc>
              <a:spcBef>
                <a:spcPct val="0"/>
              </a:spcBef>
              <a:buFontTx/>
              <a:buNone/>
            </a:pPr>
            <a:endParaRPr lang="zh-CN" altLang="en-US">
              <a:solidFill>
                <a:schemeClr val="tx1"/>
              </a:solidFill>
              <a:latin typeface="Times New Roman" panose="02020603050405020304" pitchFamily="18" charset="0"/>
              <a:ea typeface="宋体" panose="02010600030101010101" pitchFamily="2" charset="-122"/>
            </a:endParaRPr>
          </a:p>
          <a:p>
            <a:pPr eaLnBrk="1" hangingPunct="1">
              <a:lnSpc>
                <a:spcPts val="3925"/>
              </a:lnSpc>
              <a:spcBef>
                <a:spcPct val="0"/>
              </a:spcBef>
              <a:buFontTx/>
              <a:buNone/>
            </a:pPr>
            <a:r>
              <a:rPr lang="zh-CN" altLang="en-US">
                <a:solidFill>
                  <a:schemeClr val="tx1"/>
                </a:solidFill>
                <a:latin typeface="Times New Roman" panose="02020603050405020304" pitchFamily="18" charset="0"/>
                <a:ea typeface="宋体" panose="02010600030101010101" pitchFamily="2" charset="-122"/>
              </a:rPr>
              <a:t>形状可定义为“连通的点集合”</a:t>
            </a:r>
          </a:p>
          <a:p>
            <a:pPr eaLnBrk="1" hangingPunct="1">
              <a:lnSpc>
                <a:spcPts val="1000"/>
              </a:lnSpc>
              <a:spcBef>
                <a:spcPct val="0"/>
              </a:spcBef>
              <a:buFontTx/>
              <a:buNone/>
            </a:pPr>
            <a:endParaRPr lang="zh-CN" altLang="en-US">
              <a:solidFill>
                <a:schemeClr val="tx1"/>
              </a:solidFill>
              <a:latin typeface="Times New Roman" panose="02020603050405020304" pitchFamily="18" charset="0"/>
              <a:ea typeface="宋体" panose="02010600030101010101" pitchFamily="2" charset="-122"/>
            </a:endParaRPr>
          </a:p>
          <a:p>
            <a:pPr eaLnBrk="1" hangingPunct="1">
              <a:lnSpc>
                <a:spcPts val="3700"/>
              </a:lnSpc>
              <a:spcBef>
                <a:spcPct val="0"/>
              </a:spcBef>
              <a:buFontTx/>
              <a:buNone/>
            </a:pPr>
            <a:r>
              <a:rPr lang="zh-CN" altLang="en-US">
                <a:solidFill>
                  <a:schemeClr val="tx1"/>
                </a:solidFill>
                <a:latin typeface="Times New Roman" panose="02020603050405020304" pitchFamily="18" charset="0"/>
                <a:ea typeface="宋体" panose="02010600030101010101" pitchFamily="2" charset="-122"/>
              </a:rPr>
              <a:t>	</a:t>
            </a:r>
            <a:r>
              <a:rPr lang="zh-CN" altLang="en-US">
                <a:solidFill>
                  <a:schemeClr val="tx1"/>
                </a:solidFill>
                <a:latin typeface="Times New Roman" panose="02020603050405020304" pitchFamily="18" charset="0"/>
              </a:rPr>
              <a:t>一般考虑形状时，均考虑“</a:t>
            </a:r>
            <a:r>
              <a:rPr lang="zh-CN" altLang="en-US">
                <a:solidFill>
                  <a:schemeClr val="tx1"/>
                </a:solidFill>
                <a:latin typeface="楷体_GB2312" pitchFamily="49" charset="-122"/>
              </a:rPr>
              <a:t>单个</a:t>
            </a:r>
            <a:r>
              <a:rPr lang="zh-CN" altLang="en-US">
                <a:solidFill>
                  <a:schemeClr val="tx1"/>
                </a:solidFill>
                <a:latin typeface="Times New Roman" panose="02020603050405020304" pitchFamily="18" charset="0"/>
              </a:rPr>
              <a:t>”</a:t>
            </a:r>
            <a:r>
              <a:rPr lang="zh-CN" altLang="en-US">
                <a:solidFill>
                  <a:schemeClr val="tx1"/>
                </a:solidFill>
                <a:latin typeface="楷体_GB2312" pitchFamily="49" charset="-122"/>
              </a:rPr>
              <a:t>且</a:t>
            </a:r>
            <a:r>
              <a:rPr lang="zh-CN" altLang="en-US">
                <a:solidFill>
                  <a:schemeClr val="tx1"/>
                </a:solidFill>
                <a:latin typeface="Times New Roman" panose="02020603050405020304" pitchFamily="18" charset="0"/>
              </a:rPr>
              <a:t>“</a:t>
            </a:r>
            <a:r>
              <a:rPr lang="zh-CN" altLang="en-US">
                <a:solidFill>
                  <a:schemeClr val="tx1"/>
                </a:solidFill>
                <a:latin typeface="楷体_GB2312" pitchFamily="49" charset="-122"/>
              </a:rPr>
              <a:t>完整</a:t>
            </a:r>
            <a:r>
              <a:rPr lang="zh-CN" altLang="en-US">
                <a:solidFill>
                  <a:schemeClr val="tx1"/>
                </a:solidFill>
                <a:latin typeface="Times New Roman" panose="02020603050405020304" pitchFamily="18" charset="0"/>
              </a:rPr>
              <a:t>”</a:t>
            </a:r>
            <a:r>
              <a:rPr lang="zh-CN" altLang="en-US">
                <a:solidFill>
                  <a:schemeClr val="tx1"/>
                </a:solidFill>
                <a:latin typeface="楷体_GB2312" pitchFamily="49" charset="-122"/>
              </a:rPr>
              <a:t>的目标。</a:t>
            </a:r>
            <a:r>
              <a:rPr lang="zh-CN" altLang="en-US">
                <a:solidFill>
                  <a:schemeClr val="tx1"/>
                </a:solidFill>
                <a:latin typeface="Times New Roman" panose="02020603050405020304" pitchFamily="18" charset="0"/>
              </a:rPr>
              <a:t>“单个”和“完整”</a:t>
            </a:r>
            <a:r>
              <a:rPr lang="zh-CN" altLang="en-US">
                <a:solidFill>
                  <a:schemeClr val="tx1"/>
                </a:solidFill>
                <a:latin typeface="楷体_GB2312" pitchFamily="49" charset="-122"/>
              </a:rPr>
              <a:t>均可用连通</a:t>
            </a:r>
            <a:r>
              <a:rPr lang="zh-CN" altLang="en-US">
                <a:solidFill>
                  <a:schemeClr val="tx1"/>
                </a:solidFill>
              </a:rPr>
              <a:t>的数学概念来描述。</a:t>
            </a:r>
          </a:p>
          <a:p>
            <a:pPr eaLnBrk="1" hangingPunct="1">
              <a:lnSpc>
                <a:spcPts val="3700"/>
              </a:lnSpc>
              <a:spcBef>
                <a:spcPct val="0"/>
              </a:spcBef>
              <a:buFontTx/>
              <a:buNone/>
            </a:pPr>
            <a:endParaRPr lang="en-US" altLang="zh-CN">
              <a:solidFill>
                <a:schemeClr val="tx1"/>
              </a:solidFill>
            </a:endParaRPr>
          </a:p>
        </p:txBody>
      </p:sp>
    </p:spTree>
    <p:extLst>
      <p:ext uri="{BB962C8B-B14F-4D97-AF65-F5344CB8AC3E}">
        <p14:creationId xmlns:p14="http://schemas.microsoft.com/office/powerpoint/2010/main" val="3751210517"/>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8"/>
          <p:cNvSpPr>
            <a:spLocks noChangeArrowheads="1"/>
          </p:cNvSpPr>
          <p:nvPr/>
        </p:nvSpPr>
        <p:spPr bwMode="auto">
          <a:xfrm>
            <a:off x="827088" y="5157788"/>
            <a:ext cx="597693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ct val="140000"/>
              </a:lnSpc>
              <a:buClr>
                <a:srgbClr val="FF0000"/>
              </a:buClr>
              <a:buFont typeface="Wingdings" panose="05000000000000000000" pitchFamily="2" charset="2"/>
              <a:buNone/>
            </a:pPr>
            <a:endParaRPr kumimoji="1" lang="zh-CN" altLang="zh-CN" sz="2400" b="0">
              <a:solidFill>
                <a:srgbClr val="0000FF"/>
              </a:solidFill>
              <a:latin typeface="Times New Roman" panose="02020603050405020304" pitchFamily="18" charset="0"/>
            </a:endParaRPr>
          </a:p>
        </p:txBody>
      </p:sp>
      <p:sp>
        <p:nvSpPr>
          <p:cNvPr id="44038" name="Rectangle 6"/>
          <p:cNvSpPr>
            <a:spLocks noChangeArrowheads="1"/>
          </p:cNvSpPr>
          <p:nvPr/>
        </p:nvSpPr>
        <p:spPr bwMode="auto">
          <a:xfrm>
            <a:off x="2339975" y="692150"/>
            <a:ext cx="4968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ct val="90000"/>
              </a:lnSpc>
              <a:buClr>
                <a:srgbClr val="FF0066"/>
              </a:buClr>
              <a:buFont typeface="Wingdings" panose="05000000000000000000" pitchFamily="2" charset="2"/>
              <a:buChar char="Ø"/>
            </a:pPr>
            <a:r>
              <a:rPr lang="zh-CN" altLang="en-US" sz="4000">
                <a:solidFill>
                  <a:srgbClr val="0000FF"/>
                </a:solidFill>
              </a:rPr>
              <a:t>基于边界的表达    </a:t>
            </a:r>
          </a:p>
        </p:txBody>
      </p:sp>
      <p:sp>
        <p:nvSpPr>
          <p:cNvPr id="44039" name="Text Box 2"/>
          <p:cNvSpPr txBox="1">
            <a:spLocks noChangeArrowheads="1"/>
          </p:cNvSpPr>
          <p:nvPr/>
        </p:nvSpPr>
        <p:spPr bwMode="auto">
          <a:xfrm>
            <a:off x="358775" y="1438275"/>
            <a:ext cx="8456613"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0" tIns="36000" rIns="144000" bIns="36000"/>
          <a:lstStyle>
            <a:lvl1pPr eaLnBrk="0" hangingPunct="0">
              <a:defRPr sz="2800" b="1">
                <a:solidFill>
                  <a:srgbClr val="6600FF"/>
                </a:solidFill>
                <a:latin typeface="Arial" panose="020B0604020202020204" pitchFamily="34" charset="0"/>
                <a:ea typeface="楷体_GB2312" pitchFamily="49" charset="-122"/>
              </a:defRPr>
            </a:lvl1pPr>
            <a:lvl2pPr marL="742950" indent="-285750" eaLnBrk="0" hangingPunct="0">
              <a:defRPr sz="2800" b="1">
                <a:solidFill>
                  <a:srgbClr val="6600FF"/>
                </a:solidFill>
                <a:latin typeface="Arial" panose="020B0604020202020204" pitchFamily="34" charset="0"/>
                <a:ea typeface="楷体_GB2312" pitchFamily="49" charset="-122"/>
              </a:defRPr>
            </a:lvl2pPr>
            <a:lvl3pPr marL="1143000" indent="-228600" eaLnBrk="0" hangingPunct="0">
              <a:defRPr sz="2800" b="1">
                <a:solidFill>
                  <a:srgbClr val="6600FF"/>
                </a:solidFill>
                <a:latin typeface="Arial" panose="020B0604020202020204" pitchFamily="34" charset="0"/>
                <a:ea typeface="楷体_GB2312" pitchFamily="49" charset="-122"/>
              </a:defRPr>
            </a:lvl3pPr>
            <a:lvl4pPr marL="1600200" indent="-228600" eaLnBrk="0" hangingPunct="0">
              <a:defRPr sz="2800" b="1">
                <a:solidFill>
                  <a:srgbClr val="6600FF"/>
                </a:solidFill>
                <a:latin typeface="Arial" panose="020B0604020202020204" pitchFamily="34" charset="0"/>
                <a:ea typeface="楷体_GB2312" pitchFamily="49" charset="-122"/>
              </a:defRPr>
            </a:lvl4pPr>
            <a:lvl5pPr marL="2057400" indent="-228600" eaLnBrk="0" hangingPunct="0">
              <a:defRPr sz="2800" b="1">
                <a:solidFill>
                  <a:srgbClr val="6600FF"/>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algn="just" eaLnBrk="1">
              <a:lnSpc>
                <a:spcPct val="120000"/>
              </a:lnSpc>
              <a:spcBef>
                <a:spcPct val="40000"/>
              </a:spcBef>
              <a:buFontTx/>
              <a:buNone/>
            </a:pPr>
            <a:r>
              <a:rPr lang="zh-CN" altLang="en-US" sz="2400">
                <a:solidFill>
                  <a:schemeClr val="tx1"/>
                </a:solidFill>
                <a:latin typeface="Times New Roman" panose="02020603050405020304" pitchFamily="18" charset="0"/>
                <a:ea typeface="宋体" panose="02010600030101010101" pitchFamily="2" charset="-122"/>
              </a:rPr>
              <a:t>技术分类</a:t>
            </a:r>
          </a:p>
          <a:p>
            <a:pPr>
              <a:lnSpc>
                <a:spcPct val="105000"/>
              </a:lnSpc>
              <a:spcBef>
                <a:spcPct val="30000"/>
              </a:spcBef>
              <a:buFontTx/>
              <a:buNone/>
            </a:pPr>
            <a:r>
              <a:rPr lang="en-US" altLang="zh-CN" sz="2400" b="0">
                <a:solidFill>
                  <a:schemeClr val="tx1"/>
                </a:solidFill>
                <a:latin typeface="Times New Roman" panose="02020603050405020304" pitchFamily="18" charset="0"/>
                <a:ea typeface="宋体" panose="02010600030101010101" pitchFamily="2" charset="-122"/>
              </a:rPr>
              <a:t>(1)</a:t>
            </a:r>
            <a:r>
              <a:rPr lang="zh-CN" altLang="en-US" sz="2400" b="0">
                <a:solidFill>
                  <a:schemeClr val="tx1"/>
                </a:solidFill>
                <a:latin typeface="Times New Roman" panose="02020603050405020304" pitchFamily="18" charset="0"/>
                <a:ea typeface="宋体" panose="02010600030101010101" pitchFamily="2" charset="-122"/>
              </a:rPr>
              <a:t>　</a:t>
            </a:r>
            <a:r>
              <a:rPr lang="zh-CN" altLang="en-US" sz="2400">
                <a:solidFill>
                  <a:schemeClr val="tx1"/>
                </a:solidFill>
                <a:latin typeface="Times New Roman" panose="02020603050405020304" pitchFamily="18" charset="0"/>
                <a:ea typeface="宋体" panose="02010600030101010101" pitchFamily="2" charset="-122"/>
              </a:rPr>
              <a:t>参数边界</a:t>
            </a:r>
            <a:r>
              <a:rPr lang="zh-CN" altLang="en-US" sz="2400" b="0">
                <a:solidFill>
                  <a:schemeClr val="tx1"/>
                </a:solidFill>
                <a:latin typeface="Times New Roman" panose="02020603050405020304" pitchFamily="18" charset="0"/>
                <a:ea typeface="宋体" panose="02010600030101010101" pitchFamily="2" charset="-122"/>
              </a:rPr>
              <a:t>：将目标的轮廓线表达为参数曲线</a:t>
            </a:r>
          </a:p>
          <a:p>
            <a:pPr>
              <a:lnSpc>
                <a:spcPct val="105000"/>
              </a:lnSpc>
              <a:spcBef>
                <a:spcPct val="30000"/>
              </a:spcBef>
              <a:buFontTx/>
              <a:buNone/>
            </a:pPr>
            <a:r>
              <a:rPr lang="en-US" altLang="zh-CN" sz="2400" b="0">
                <a:solidFill>
                  <a:schemeClr val="tx1"/>
                </a:solidFill>
                <a:latin typeface="Times New Roman" panose="02020603050405020304" pitchFamily="18" charset="0"/>
                <a:ea typeface="宋体" panose="02010600030101010101" pitchFamily="2" charset="-122"/>
              </a:rPr>
              <a:t>(2)</a:t>
            </a:r>
            <a:r>
              <a:rPr lang="zh-CN" altLang="en-US" sz="2400" b="0">
                <a:solidFill>
                  <a:schemeClr val="tx1"/>
                </a:solidFill>
                <a:latin typeface="Times New Roman" panose="02020603050405020304" pitchFamily="18" charset="0"/>
                <a:ea typeface="宋体" panose="02010600030101010101" pitchFamily="2" charset="-122"/>
              </a:rPr>
              <a:t>　</a:t>
            </a:r>
            <a:r>
              <a:rPr lang="zh-CN" altLang="en-US" sz="2400">
                <a:solidFill>
                  <a:schemeClr val="tx1"/>
                </a:solidFill>
                <a:latin typeface="Times New Roman" panose="02020603050405020304" pitchFamily="18" charset="0"/>
                <a:ea typeface="宋体" panose="02010600030101010101" pitchFamily="2" charset="-122"/>
              </a:rPr>
              <a:t>边界点集合</a:t>
            </a:r>
            <a:r>
              <a:rPr lang="zh-CN" altLang="en-US" sz="2400" b="0">
                <a:solidFill>
                  <a:schemeClr val="tx1"/>
                </a:solidFill>
                <a:latin typeface="Times New Roman" panose="02020603050405020304" pitchFamily="18" charset="0"/>
                <a:ea typeface="宋体" panose="02010600030101010101" pitchFamily="2" charset="-122"/>
              </a:rPr>
              <a:t>：将轮廓线表达为边界点的集合</a:t>
            </a:r>
          </a:p>
          <a:p>
            <a:pPr>
              <a:lnSpc>
                <a:spcPct val="105000"/>
              </a:lnSpc>
              <a:spcBef>
                <a:spcPct val="30000"/>
              </a:spcBef>
              <a:buFontTx/>
              <a:buNone/>
            </a:pPr>
            <a:r>
              <a:rPr lang="en-US" altLang="zh-CN" sz="2400" b="0">
                <a:solidFill>
                  <a:schemeClr val="tx1"/>
                </a:solidFill>
                <a:latin typeface="Times New Roman" panose="02020603050405020304" pitchFamily="18" charset="0"/>
                <a:ea typeface="宋体" panose="02010600030101010101" pitchFamily="2" charset="-122"/>
              </a:rPr>
              <a:t>(3)</a:t>
            </a:r>
            <a:r>
              <a:rPr lang="zh-CN" altLang="en-US" sz="2400" b="0">
                <a:solidFill>
                  <a:schemeClr val="tx1"/>
                </a:solidFill>
                <a:latin typeface="Times New Roman" panose="02020603050405020304" pitchFamily="18" charset="0"/>
                <a:ea typeface="宋体" panose="02010600030101010101" pitchFamily="2" charset="-122"/>
              </a:rPr>
              <a:t>　</a:t>
            </a:r>
            <a:r>
              <a:rPr lang="zh-CN" altLang="en-US" sz="2400">
                <a:solidFill>
                  <a:schemeClr val="tx1"/>
                </a:solidFill>
                <a:latin typeface="Times New Roman" panose="02020603050405020304" pitchFamily="18" charset="0"/>
                <a:ea typeface="宋体" panose="02010600030101010101" pitchFamily="2" charset="-122"/>
              </a:rPr>
              <a:t>曲线逼近</a:t>
            </a:r>
            <a:r>
              <a:rPr lang="zh-CN" altLang="en-US" sz="2400" b="0">
                <a:solidFill>
                  <a:schemeClr val="tx1"/>
                </a:solidFill>
                <a:latin typeface="Times New Roman" panose="02020603050405020304" pitchFamily="18" charset="0"/>
                <a:ea typeface="宋体" panose="02010600030101010101" pitchFamily="2" charset="-122"/>
              </a:rPr>
              <a:t>：利用几何基元去近似地逼近</a:t>
            </a:r>
            <a:r>
              <a:rPr lang="zh-CN" altLang="en-US">
                <a:solidFill>
                  <a:schemeClr val="tx1"/>
                </a:solidFill>
                <a:latin typeface="Times New Roman" panose="02020603050405020304" pitchFamily="18" charset="0"/>
                <a:ea typeface="宋体" panose="02010600030101010101" pitchFamily="2" charset="-122"/>
              </a:rPr>
              <a:t> </a:t>
            </a:r>
            <a:r>
              <a:rPr lang="zh-CN" altLang="en-US" b="0">
                <a:solidFill>
                  <a:schemeClr val="tx1"/>
                </a:solidFill>
                <a:latin typeface="Times New Roman" panose="02020603050405020304" pitchFamily="18" charset="0"/>
                <a:ea typeface="宋体" panose="02010600030101010101" pitchFamily="2" charset="-122"/>
              </a:rPr>
              <a:t>	</a:t>
            </a:r>
          </a:p>
        </p:txBody>
      </p:sp>
      <p:pic>
        <p:nvPicPr>
          <p:cNvPr id="44040" name="Picture 6" descr="130201"/>
          <p:cNvPicPr>
            <a:picLocks noChangeAspect="1" noChangeArrowheads="1"/>
          </p:cNvPicPr>
          <p:nvPr/>
        </p:nvPicPr>
        <p:blipFill>
          <a:blip r:embed="rId2" cstate="print">
            <a:extLst>
              <a:ext uri="{28A0092B-C50C-407E-A947-70E740481C1C}">
                <a14:useLocalDpi xmlns:a14="http://schemas.microsoft.com/office/drawing/2010/main" val="0"/>
              </a:ext>
            </a:extLst>
          </a:blip>
          <a:srcRect l="-1144" t="-3049"/>
          <a:stretch>
            <a:fillRect/>
          </a:stretch>
        </p:blipFill>
        <p:spPr bwMode="auto">
          <a:xfrm>
            <a:off x="1619250" y="3644900"/>
            <a:ext cx="6048375" cy="2312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339458"/>
      </p:ext>
    </p:extLst>
  </p:cSld>
  <p:clrMapOvr>
    <a:masterClrMapping/>
  </p:clrMapOvr>
  <p:transition spd="med" advTm="3025">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Char char="Ø"/>
            </a:pPr>
            <a:r>
              <a:rPr lang="zh-CN" altLang="en-US" b="1">
                <a:solidFill>
                  <a:schemeClr val="hlink"/>
                </a:solidFill>
              </a:rPr>
              <a:t>形状分析</a:t>
            </a:r>
          </a:p>
        </p:txBody>
      </p:sp>
      <p:sp>
        <p:nvSpPr>
          <p:cNvPr id="233476" name="Text Box 4"/>
          <p:cNvSpPr txBox="1">
            <a:spLocks noChangeArrowheads="1"/>
          </p:cNvSpPr>
          <p:nvPr/>
        </p:nvSpPr>
        <p:spPr bwMode="auto">
          <a:xfrm>
            <a:off x="827088" y="1268413"/>
            <a:ext cx="7632700" cy="421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ts val="3200"/>
              </a:lnSpc>
              <a:spcBef>
                <a:spcPct val="0"/>
              </a:spcBef>
              <a:buFont typeface="Wingdings" panose="05000000000000000000" pitchFamily="2" charset="2"/>
              <a:buChar char="ü"/>
            </a:pPr>
            <a:r>
              <a:rPr lang="zh-CN" altLang="en-US" b="1">
                <a:solidFill>
                  <a:srgbClr val="6600CC"/>
                </a:solidFill>
                <a:latin typeface="Times New Roman" panose="02020603050405020304" pitchFamily="18" charset="0"/>
                <a:ea typeface="宋体" panose="02010600030101010101" pitchFamily="2" charset="-122"/>
              </a:rPr>
              <a:t>形状分析的方法</a:t>
            </a: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2925"/>
              </a:lnSpc>
              <a:spcBef>
                <a:spcPct val="0"/>
              </a:spcBef>
              <a:buFontTx/>
              <a:buNone/>
            </a:pPr>
            <a:r>
              <a:rPr lang="zh-CN" altLang="en-US" b="1">
                <a:solidFill>
                  <a:schemeClr val="tx1"/>
                </a:solidFill>
                <a:latin typeface="Times New Roman" panose="02020603050405020304" pitchFamily="18" charset="0"/>
                <a:ea typeface="宋体" panose="02010600030101010101" pitchFamily="2" charset="-122"/>
              </a:rPr>
              <a:t>描述形状常采用的三类方法：</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2900"/>
              </a:lnSpc>
              <a:spcBef>
                <a:spcPct val="0"/>
              </a:spcBef>
              <a:buFontTx/>
              <a:buNone/>
            </a:pPr>
            <a:r>
              <a:rPr lang="zh-CN" altLang="en-US" b="1">
                <a:solidFill>
                  <a:schemeClr val="tx1"/>
                </a:solidFill>
                <a:latin typeface="Times New Roman" panose="02020603050405020304" pitchFamily="18" charset="0"/>
                <a:ea typeface="宋体" panose="02010600030101010101" pitchFamily="2" charset="-122"/>
              </a:rPr>
              <a:t>特征的方法、形状变换的方法、基于关系的方法</a:t>
            </a: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3188"/>
              </a:lnSpc>
              <a:spcBef>
                <a:spcPct val="0"/>
              </a:spcBef>
              <a:buFont typeface="Wingdings" panose="05000000000000000000" pitchFamily="2" charset="2"/>
              <a:buChar char="ü"/>
            </a:pPr>
            <a:r>
              <a:rPr lang="zh-CN" altLang="en-US" b="1">
                <a:solidFill>
                  <a:srgbClr val="6600CC"/>
                </a:solidFill>
                <a:latin typeface="Times New Roman" panose="02020603050405020304" pitchFamily="18" charset="0"/>
                <a:ea typeface="宋体" panose="02010600030101010101" pitchFamily="2" charset="-122"/>
              </a:rPr>
              <a:t>形状描述符</a:t>
            </a:r>
          </a:p>
          <a:p>
            <a:pPr>
              <a:lnSpc>
                <a:spcPts val="1000"/>
              </a:lnSpc>
              <a:spcBef>
                <a:spcPct val="0"/>
              </a:spcBef>
              <a:buFontTx/>
              <a:buNone/>
            </a:pPr>
            <a:endParaRPr lang="zh-CN" altLang="en-US" b="1">
              <a:solidFill>
                <a:srgbClr val="6600CC"/>
              </a:solidFill>
              <a:latin typeface="Times New Roman" panose="02020603050405020304" pitchFamily="18" charset="0"/>
              <a:ea typeface="宋体" panose="02010600030101010101" pitchFamily="2" charset="-122"/>
            </a:endParaRPr>
          </a:p>
          <a:p>
            <a:pPr>
              <a:lnSpc>
                <a:spcPts val="1000"/>
              </a:lnSpc>
              <a:spcBef>
                <a:spcPct val="0"/>
              </a:spcBef>
              <a:buFontTx/>
              <a:buNone/>
            </a:pPr>
            <a:endParaRPr lang="zh-CN" altLang="en-US" b="1">
              <a:solidFill>
                <a:schemeClr val="tx1"/>
              </a:solidFill>
              <a:latin typeface="Times New Roman" panose="02020603050405020304" pitchFamily="18" charset="0"/>
              <a:ea typeface="宋体" panose="02010600030101010101" pitchFamily="2" charset="-122"/>
            </a:endParaRPr>
          </a:p>
          <a:p>
            <a:pPr>
              <a:lnSpc>
                <a:spcPts val="2950"/>
              </a:lnSpc>
              <a:spcBef>
                <a:spcPct val="0"/>
              </a:spcBef>
              <a:buFontTx/>
              <a:buNone/>
            </a:pPr>
            <a:r>
              <a:rPr lang="zh-CN" altLang="en-US" b="1">
                <a:solidFill>
                  <a:schemeClr val="tx1"/>
                </a:solidFill>
              </a:rPr>
              <a:t>一个形状性质可用基于不同的理论技术的描述符来描述。</a:t>
            </a:r>
          </a:p>
          <a:p>
            <a:pPr>
              <a:lnSpc>
                <a:spcPts val="1000"/>
              </a:lnSpc>
              <a:spcBef>
                <a:spcPct val="0"/>
              </a:spcBef>
              <a:buFontTx/>
              <a:buNone/>
            </a:pPr>
            <a:endParaRPr lang="zh-CN" altLang="en-US" b="1">
              <a:solidFill>
                <a:schemeClr val="tx1"/>
              </a:solidFill>
            </a:endParaRPr>
          </a:p>
          <a:p>
            <a:pPr>
              <a:lnSpc>
                <a:spcPts val="1000"/>
              </a:lnSpc>
              <a:spcBef>
                <a:spcPct val="0"/>
              </a:spcBef>
              <a:buFontTx/>
              <a:buNone/>
            </a:pPr>
            <a:endParaRPr lang="zh-CN" altLang="en-US" b="1">
              <a:solidFill>
                <a:schemeClr val="tx1"/>
              </a:solidFill>
            </a:endParaRPr>
          </a:p>
          <a:p>
            <a:pPr>
              <a:lnSpc>
                <a:spcPts val="3050"/>
              </a:lnSpc>
              <a:spcBef>
                <a:spcPct val="0"/>
              </a:spcBef>
              <a:buFontTx/>
              <a:buNone/>
            </a:pPr>
            <a:r>
              <a:rPr lang="zh-CN" altLang="en-US" b="1">
                <a:solidFill>
                  <a:schemeClr val="tx1"/>
                </a:solidFill>
              </a:rPr>
              <a:t>借助同一种理论技术也可以获得不同的描述符以刻画目标形状的不同性质。</a:t>
            </a:r>
          </a:p>
        </p:txBody>
      </p:sp>
    </p:spTree>
    <p:extLst>
      <p:ext uri="{BB962C8B-B14F-4D97-AF65-F5344CB8AC3E}">
        <p14:creationId xmlns:p14="http://schemas.microsoft.com/office/powerpoint/2010/main" val="3976738014"/>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solidFill>
                  <a:schemeClr val="folHlink"/>
                </a:solidFill>
                <a:ea typeface="隶书" panose="02010509060101010101" pitchFamily="49" charset="-122"/>
              </a:rPr>
              <a:t>平面形状的分类</a:t>
            </a:r>
          </a:p>
        </p:txBody>
      </p:sp>
      <p:sp>
        <p:nvSpPr>
          <p:cNvPr id="267268" name="Rectangle 4"/>
          <p:cNvSpPr>
            <a:spLocks noChangeArrowheads="1"/>
          </p:cNvSpPr>
          <p:nvPr/>
        </p:nvSpPr>
        <p:spPr bwMode="auto">
          <a:xfrm>
            <a:off x="1042988" y="1628775"/>
            <a:ext cx="6913562"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pPr>
            <a:r>
              <a:rPr lang="zh-CN" altLang="en-US"/>
              <a:t>粗形状指包括内部的区域</a:t>
            </a:r>
            <a:r>
              <a:rPr lang="en-US" altLang="zh-CN"/>
              <a:t>——</a:t>
            </a:r>
            <a:r>
              <a:rPr lang="zh-CN" altLang="en-US"/>
              <a:t>区域</a:t>
            </a:r>
          </a:p>
          <a:p>
            <a:pPr eaLnBrk="1" hangingPunct="1">
              <a:spcBef>
                <a:spcPct val="50000"/>
              </a:spcBef>
            </a:pPr>
            <a:r>
              <a:rPr lang="zh-CN" altLang="en-US"/>
              <a:t>细形状指没有充满的区域</a:t>
            </a:r>
            <a:r>
              <a:rPr lang="en-US" altLang="zh-CN"/>
              <a:t>——</a:t>
            </a:r>
            <a:r>
              <a:rPr lang="zh-CN" altLang="en-US"/>
              <a:t>轮廓</a:t>
            </a:r>
          </a:p>
          <a:p>
            <a:pPr eaLnBrk="1" hangingPunct="1">
              <a:spcBef>
                <a:spcPct val="50000"/>
              </a:spcBef>
              <a:buFontTx/>
              <a:buNone/>
            </a:pPr>
            <a:r>
              <a:rPr lang="en-US" altLang="zh-CN"/>
              <a:t>2-D</a:t>
            </a:r>
            <a:r>
              <a:rPr lang="zh-CN" altLang="en-US"/>
              <a:t>目标的外形</a:t>
            </a:r>
          </a:p>
        </p:txBody>
      </p:sp>
      <p:pic>
        <p:nvPicPr>
          <p:cNvPr id="267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860800"/>
            <a:ext cx="7451725" cy="138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17959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solidFill>
                  <a:schemeClr val="folHlink"/>
                </a:solidFill>
                <a:ea typeface="隶书" panose="02010509060101010101" pitchFamily="49" charset="-122"/>
              </a:rPr>
              <a:t>形状特性的描述</a:t>
            </a:r>
          </a:p>
        </p:txBody>
      </p:sp>
      <p:sp>
        <p:nvSpPr>
          <p:cNvPr id="237573" name="Text Box 5"/>
          <p:cNvSpPr txBox="1">
            <a:spLocks noChangeArrowheads="1"/>
          </p:cNvSpPr>
          <p:nvPr/>
        </p:nvSpPr>
        <p:spPr bwMode="auto">
          <a:xfrm>
            <a:off x="900113" y="1125538"/>
            <a:ext cx="7343775" cy="43322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533400" indent="-533400" eaLnBrk="0" hangingPunct="0">
              <a:tabLst>
                <a:tab pos="533400" algn="l"/>
                <a:tab pos="914400" algn="l"/>
                <a:tab pos="1447800" algn="l"/>
              </a:tabLst>
              <a:defRPr sz="2800" b="1">
                <a:solidFill>
                  <a:srgbClr val="6600FF"/>
                </a:solidFill>
                <a:latin typeface="Arial" panose="020B0604020202020204" pitchFamily="34" charset="0"/>
                <a:ea typeface="楷体_GB2312" pitchFamily="49" charset="-122"/>
              </a:defRPr>
            </a:lvl1pPr>
            <a:lvl2pPr marL="990600" indent="-533400" eaLnBrk="0" hangingPunct="0">
              <a:tabLst>
                <a:tab pos="533400" algn="l"/>
                <a:tab pos="914400" algn="l"/>
                <a:tab pos="1447800" algn="l"/>
              </a:tabLst>
              <a:defRPr sz="2800" b="1">
                <a:solidFill>
                  <a:srgbClr val="6600FF"/>
                </a:solidFill>
                <a:latin typeface="Arial" panose="020B0604020202020204" pitchFamily="34" charset="0"/>
                <a:ea typeface="楷体_GB2312" pitchFamily="49" charset="-122"/>
              </a:defRPr>
            </a:lvl2pPr>
            <a:lvl3pPr marL="1447800" indent="-533400" eaLnBrk="0" hangingPunct="0">
              <a:tabLst>
                <a:tab pos="533400" algn="l"/>
                <a:tab pos="914400" algn="l"/>
                <a:tab pos="1447800" algn="l"/>
              </a:tabLst>
              <a:defRPr sz="2800" b="1">
                <a:solidFill>
                  <a:srgbClr val="6600FF"/>
                </a:solidFill>
                <a:latin typeface="Arial" panose="020B0604020202020204" pitchFamily="34" charset="0"/>
                <a:ea typeface="楷体_GB2312" pitchFamily="49" charset="-122"/>
              </a:defRPr>
            </a:lvl3pPr>
            <a:lvl4pPr marL="1905000" indent="-533400" eaLnBrk="0" hangingPunct="0">
              <a:tabLst>
                <a:tab pos="533400" algn="l"/>
                <a:tab pos="914400" algn="l"/>
                <a:tab pos="1447800" algn="l"/>
              </a:tabLst>
              <a:defRPr sz="2800" b="1">
                <a:solidFill>
                  <a:srgbClr val="6600FF"/>
                </a:solidFill>
                <a:latin typeface="Arial" panose="020B0604020202020204" pitchFamily="34" charset="0"/>
                <a:ea typeface="楷体_GB2312" pitchFamily="49" charset="-122"/>
              </a:defRPr>
            </a:lvl4pPr>
            <a:lvl5pPr marL="2362200" indent="-533400" eaLnBrk="0" hangingPunct="0">
              <a:tabLst>
                <a:tab pos="533400" algn="l"/>
                <a:tab pos="914400" algn="l"/>
                <a:tab pos="1447800" algn="l"/>
              </a:tabLst>
              <a:defRPr sz="2800" b="1">
                <a:solidFill>
                  <a:srgbClr val="6600FF"/>
                </a:solidFill>
                <a:latin typeface="Arial" panose="020B0604020202020204" pitchFamily="34" charset="0"/>
                <a:ea typeface="楷体_GB2312" pitchFamily="49" charset="-122"/>
              </a:defRPr>
            </a:lvl5pPr>
            <a:lvl6pPr marL="2819400" indent="-533400" eaLnBrk="0" fontAlgn="base" hangingPunct="0">
              <a:spcBef>
                <a:spcPct val="20000"/>
              </a:spcBef>
              <a:spcAft>
                <a:spcPct val="0"/>
              </a:spcAft>
              <a:buChar char="•"/>
              <a:tabLst>
                <a:tab pos="533400" algn="l"/>
                <a:tab pos="914400" algn="l"/>
                <a:tab pos="1447800" algn="l"/>
              </a:tabLst>
              <a:defRPr sz="2800" b="1">
                <a:solidFill>
                  <a:srgbClr val="6600FF"/>
                </a:solidFill>
                <a:latin typeface="Arial" panose="020B0604020202020204" pitchFamily="34" charset="0"/>
                <a:ea typeface="楷体_GB2312" pitchFamily="49" charset="-122"/>
              </a:defRPr>
            </a:lvl6pPr>
            <a:lvl7pPr marL="3276600" indent="-533400" eaLnBrk="0" fontAlgn="base" hangingPunct="0">
              <a:spcBef>
                <a:spcPct val="20000"/>
              </a:spcBef>
              <a:spcAft>
                <a:spcPct val="0"/>
              </a:spcAft>
              <a:buChar char="•"/>
              <a:tabLst>
                <a:tab pos="533400" algn="l"/>
                <a:tab pos="914400" algn="l"/>
                <a:tab pos="1447800" algn="l"/>
              </a:tabLst>
              <a:defRPr sz="2800" b="1">
                <a:solidFill>
                  <a:srgbClr val="6600FF"/>
                </a:solidFill>
                <a:latin typeface="Arial" panose="020B0604020202020204" pitchFamily="34" charset="0"/>
                <a:ea typeface="楷体_GB2312" pitchFamily="49" charset="-122"/>
              </a:defRPr>
            </a:lvl7pPr>
            <a:lvl8pPr marL="3733800" indent="-533400" eaLnBrk="0" fontAlgn="base" hangingPunct="0">
              <a:spcBef>
                <a:spcPct val="20000"/>
              </a:spcBef>
              <a:spcAft>
                <a:spcPct val="0"/>
              </a:spcAft>
              <a:buChar char="•"/>
              <a:tabLst>
                <a:tab pos="533400" algn="l"/>
                <a:tab pos="914400" algn="l"/>
                <a:tab pos="1447800" algn="l"/>
              </a:tabLst>
              <a:defRPr sz="2800" b="1">
                <a:solidFill>
                  <a:srgbClr val="6600FF"/>
                </a:solidFill>
                <a:latin typeface="Arial" panose="020B0604020202020204" pitchFamily="34" charset="0"/>
                <a:ea typeface="楷体_GB2312" pitchFamily="49" charset="-122"/>
              </a:defRPr>
            </a:lvl8pPr>
            <a:lvl9pPr marL="4191000" indent="-533400" eaLnBrk="0" fontAlgn="base" hangingPunct="0">
              <a:spcBef>
                <a:spcPct val="20000"/>
              </a:spcBef>
              <a:spcAft>
                <a:spcPct val="0"/>
              </a:spcAft>
              <a:buChar char="•"/>
              <a:tabLst>
                <a:tab pos="533400" algn="l"/>
                <a:tab pos="914400" algn="l"/>
                <a:tab pos="1447800" algn="l"/>
              </a:tabLst>
              <a:defRPr sz="2800" b="1">
                <a:solidFill>
                  <a:srgbClr val="6600FF"/>
                </a:solidFill>
                <a:latin typeface="Arial" panose="020B0604020202020204" pitchFamily="34" charset="0"/>
                <a:ea typeface="楷体_GB2312" pitchFamily="49" charset="-122"/>
              </a:defRPr>
            </a:lvl9pPr>
          </a:lstStyle>
          <a:p>
            <a:pPr eaLnBrk="1" hangingPunct="1">
              <a:lnSpc>
                <a:spcPts val="3838"/>
              </a:lnSpc>
              <a:spcBef>
                <a:spcPct val="0"/>
              </a:spcBef>
              <a:buFontTx/>
              <a:buNone/>
            </a:pPr>
            <a:r>
              <a:rPr lang="zh-CN" altLang="en-US">
                <a:solidFill>
                  <a:schemeClr val="tx1"/>
                </a:solidFill>
                <a:latin typeface="Times New Roman" panose="02020603050405020304" pitchFamily="18" charset="0"/>
                <a:ea typeface="宋体" panose="02010600030101010101" pitchFamily="2" charset="-122"/>
              </a:rPr>
              <a:t>形状和尺寸</a:t>
            </a:r>
          </a:p>
          <a:p>
            <a:pPr eaLnBrk="1" hangingPunct="1">
              <a:lnSpc>
                <a:spcPts val="3375"/>
              </a:lnSpc>
              <a:spcBef>
                <a:spcPct val="0"/>
              </a:spcBef>
              <a:buFontTx/>
              <a:buNone/>
            </a:pPr>
            <a:r>
              <a:rPr lang="zh-CN" altLang="en-US">
                <a:solidFill>
                  <a:schemeClr val="tx1"/>
                </a:solidFill>
                <a:latin typeface="Times New Roman" panose="02020603050405020304" pitchFamily="18" charset="0"/>
                <a:ea typeface="宋体" panose="02010600030101010101" pitchFamily="2" charset="-122"/>
              </a:rPr>
              <a:t>		</a:t>
            </a:r>
            <a:r>
              <a:rPr lang="zh-CN" altLang="en-US">
                <a:solidFill>
                  <a:schemeClr val="tx1"/>
                </a:solidFill>
                <a:latin typeface="楷体_GB2312" pitchFamily="49" charset="-122"/>
              </a:rPr>
              <a:t>任何目标均可用它的形状和尺寸来描述。</a:t>
            </a:r>
          </a:p>
          <a:p>
            <a:pPr eaLnBrk="1" hangingPunct="1">
              <a:lnSpc>
                <a:spcPts val="3363"/>
              </a:lnSpc>
              <a:spcBef>
                <a:spcPct val="0"/>
              </a:spcBef>
              <a:buFontTx/>
              <a:buNone/>
            </a:pPr>
            <a:r>
              <a:rPr lang="zh-CN" altLang="en-US">
                <a:solidFill>
                  <a:schemeClr val="tx1"/>
                </a:solidFill>
                <a:latin typeface="楷体_GB2312" pitchFamily="49" charset="-122"/>
              </a:rPr>
              <a:t>		形状性质与尺寸性质不相关。</a:t>
            </a:r>
          </a:p>
          <a:p>
            <a:pPr eaLnBrk="1" hangingPunct="1">
              <a:lnSpc>
                <a:spcPts val="3363"/>
              </a:lnSpc>
              <a:spcBef>
                <a:spcPct val="0"/>
              </a:spcBef>
              <a:buFontTx/>
              <a:buNone/>
            </a:pPr>
            <a:r>
              <a:rPr lang="zh-CN" altLang="en-US">
                <a:solidFill>
                  <a:schemeClr val="tx1"/>
                </a:solidFill>
                <a:latin typeface="楷体_GB2312" pitchFamily="49" charset="-122"/>
              </a:rPr>
              <a:t>		描述微结构的形状参数应具有一些共性</a:t>
            </a:r>
            <a:r>
              <a:rPr lang="en-US" altLang="zh-CN">
                <a:solidFill>
                  <a:schemeClr val="tx1"/>
                </a:solidFill>
                <a:latin typeface="楷体_GB2312" pitchFamily="49" charset="-122"/>
              </a:rPr>
              <a:t>:</a:t>
            </a:r>
          </a:p>
          <a:p>
            <a:pPr eaLnBrk="1" hangingPunct="1">
              <a:lnSpc>
                <a:spcPts val="3363"/>
              </a:lnSpc>
              <a:spcBef>
                <a:spcPct val="0"/>
              </a:spcBef>
              <a:buFontTx/>
              <a:buNone/>
            </a:pPr>
            <a:r>
              <a:rPr lang="en-US" altLang="zh-CN">
                <a:solidFill>
                  <a:schemeClr val="tx1"/>
                </a:solidFill>
                <a:latin typeface="楷体_GB2312" pitchFamily="49" charset="-122"/>
              </a:rPr>
              <a:t>	1</a:t>
            </a:r>
            <a:r>
              <a:rPr lang="zh-CN" altLang="en-US">
                <a:solidFill>
                  <a:schemeClr val="tx1"/>
                </a:solidFill>
                <a:latin typeface="楷体_GB2312" pitchFamily="49" charset="-122"/>
              </a:rPr>
              <a:t>） 无量纲性</a:t>
            </a:r>
          </a:p>
          <a:p>
            <a:pPr eaLnBrk="1" hangingPunct="1">
              <a:lnSpc>
                <a:spcPts val="3363"/>
              </a:lnSpc>
              <a:spcBef>
                <a:spcPct val="0"/>
              </a:spcBef>
              <a:buFontTx/>
              <a:buNone/>
            </a:pPr>
            <a:r>
              <a:rPr lang="zh-CN" altLang="en-US">
                <a:solidFill>
                  <a:schemeClr val="tx1"/>
                </a:solidFill>
                <a:latin typeface="楷体_GB2312" pitchFamily="49" charset="-122"/>
              </a:rPr>
              <a:t>	</a:t>
            </a:r>
            <a:r>
              <a:rPr lang="en-US" altLang="zh-CN">
                <a:solidFill>
                  <a:schemeClr val="tx1"/>
                </a:solidFill>
                <a:latin typeface="楷体_GB2312" pitchFamily="49" charset="-122"/>
              </a:rPr>
              <a:t>2</a:t>
            </a:r>
            <a:r>
              <a:rPr lang="zh-CN" altLang="en-US">
                <a:solidFill>
                  <a:schemeClr val="tx1"/>
                </a:solidFill>
                <a:latin typeface="楷体_GB2312" pitchFamily="49" charset="-122"/>
              </a:rPr>
              <a:t>） 定量描述能力</a:t>
            </a:r>
          </a:p>
          <a:p>
            <a:pPr eaLnBrk="1" hangingPunct="1">
              <a:lnSpc>
                <a:spcPts val="3363"/>
              </a:lnSpc>
              <a:spcBef>
                <a:spcPct val="0"/>
              </a:spcBef>
              <a:buFontTx/>
              <a:buNone/>
            </a:pPr>
            <a:endParaRPr lang="zh-CN" altLang="en-US">
              <a:solidFill>
                <a:schemeClr val="tx1"/>
              </a:solidFill>
              <a:latin typeface="楷体_GB2312" pitchFamily="49" charset="-122"/>
            </a:endParaRPr>
          </a:p>
          <a:p>
            <a:pPr eaLnBrk="1" hangingPunct="1">
              <a:lnSpc>
                <a:spcPts val="3363"/>
              </a:lnSpc>
              <a:spcBef>
                <a:spcPct val="0"/>
              </a:spcBef>
              <a:buFontTx/>
              <a:buNone/>
            </a:pPr>
            <a:r>
              <a:rPr lang="zh-CN" altLang="en-US" b="0">
                <a:solidFill>
                  <a:schemeClr val="folHlink"/>
                </a:solidFill>
              </a:rPr>
              <a:t>形状特性的描述分类：</a:t>
            </a:r>
            <a:endParaRPr lang="zh-CN" altLang="en-US">
              <a:solidFill>
                <a:schemeClr val="tx1"/>
              </a:solidFill>
              <a:latin typeface="楷体_GB2312" pitchFamily="49" charset="-122"/>
            </a:endParaRPr>
          </a:p>
          <a:p>
            <a:pPr eaLnBrk="1" hangingPunct="1">
              <a:lnSpc>
                <a:spcPts val="3363"/>
              </a:lnSpc>
              <a:spcBef>
                <a:spcPct val="0"/>
              </a:spcBef>
            </a:pPr>
            <a:r>
              <a:rPr lang="zh-CN" altLang="en-US">
                <a:solidFill>
                  <a:schemeClr val="tx1"/>
                </a:solidFill>
                <a:latin typeface="楷体_GB2312" pitchFamily="49" charset="-122"/>
              </a:rPr>
              <a:t>形状紧凑性描述</a:t>
            </a:r>
          </a:p>
          <a:p>
            <a:pPr eaLnBrk="1" hangingPunct="1">
              <a:lnSpc>
                <a:spcPts val="3363"/>
              </a:lnSpc>
              <a:spcBef>
                <a:spcPct val="0"/>
              </a:spcBef>
            </a:pPr>
            <a:r>
              <a:rPr lang="zh-CN" altLang="en-US">
                <a:solidFill>
                  <a:schemeClr val="tx1"/>
                </a:solidFill>
                <a:latin typeface="楷体_GB2312" pitchFamily="49" charset="-122"/>
              </a:rPr>
              <a:t>形状复杂性描述</a:t>
            </a:r>
          </a:p>
        </p:txBody>
      </p:sp>
    </p:spTree>
    <p:extLst>
      <p:ext uri="{BB962C8B-B14F-4D97-AF65-F5344CB8AC3E}">
        <p14:creationId xmlns:p14="http://schemas.microsoft.com/office/powerpoint/2010/main" val="1932861320"/>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p:cNvSpPr>
          <p:nvPr>
            <p:ph type="title"/>
          </p:nvPr>
        </p:nvSpPr>
        <p:spPr>
          <a:xfrm>
            <a:off x="468313" y="333375"/>
            <a:ext cx="8229600" cy="1143000"/>
          </a:xfrm>
        </p:spPr>
        <p:txBody>
          <a:bodyPr/>
          <a:lstStyle/>
          <a:p>
            <a:pPr>
              <a:buClr>
                <a:srgbClr val="FF0066"/>
              </a:buClr>
              <a:buFont typeface="Wingdings" panose="05000000000000000000" pitchFamily="2" charset="2"/>
              <a:buNone/>
            </a:pPr>
            <a:r>
              <a:rPr lang="zh-CN" altLang="en-US" sz="3600">
                <a:ea typeface="隶书" panose="02010509060101010101" pitchFamily="49" charset="-122"/>
              </a:rPr>
              <a:t>形状紧凑性描述</a:t>
            </a:r>
            <a:br>
              <a:rPr lang="zh-CN" altLang="en-US" sz="3600">
                <a:ea typeface="隶书" panose="02010509060101010101" pitchFamily="49" charset="-122"/>
              </a:rPr>
            </a:br>
            <a:r>
              <a:rPr lang="zh-CN" altLang="en-US" sz="2800">
                <a:solidFill>
                  <a:schemeClr val="hlink"/>
                </a:solidFill>
                <a:ea typeface="隶书" panose="02010509060101010101" pitchFamily="49" charset="-122"/>
              </a:rPr>
              <a:t>对应目标的几何参数，所以均与尺度有关</a:t>
            </a:r>
          </a:p>
        </p:txBody>
      </p:sp>
      <p:sp>
        <p:nvSpPr>
          <p:cNvPr id="238597" name="Rectangle 5"/>
          <p:cNvSpPr>
            <a:spLocks noChangeArrowheads="1"/>
          </p:cNvSpPr>
          <p:nvPr/>
        </p:nvSpPr>
        <p:spPr bwMode="auto">
          <a:xfrm>
            <a:off x="539750" y="1484313"/>
            <a:ext cx="820896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Clr>
                <a:srgbClr val="FF0066"/>
              </a:buClr>
              <a:buFont typeface="Wingdings" panose="05000000000000000000" pitchFamily="2" charset="2"/>
              <a:buChar char="ü"/>
            </a:pPr>
            <a:r>
              <a:rPr lang="zh-CN" altLang="en-US">
                <a:solidFill>
                  <a:srgbClr val="6600CC"/>
                </a:solidFill>
              </a:rPr>
              <a:t>外观比</a:t>
            </a:r>
          </a:p>
          <a:p>
            <a:pPr eaLnBrk="1" hangingPunct="1">
              <a:spcBef>
                <a:spcPct val="50000"/>
              </a:spcBef>
              <a:buFontTx/>
              <a:buNone/>
            </a:pPr>
            <a:r>
              <a:rPr lang="zh-CN" altLang="en-US">
                <a:solidFill>
                  <a:schemeClr val="tx1"/>
                </a:solidFill>
              </a:rPr>
              <a:t>外观比</a:t>
            </a:r>
            <a:r>
              <a:rPr lang="en-US" altLang="zh-CN">
                <a:solidFill>
                  <a:schemeClr val="tx1"/>
                </a:solidFill>
              </a:rPr>
              <a:t>——</a:t>
            </a:r>
            <a:r>
              <a:rPr lang="zh-CN" altLang="en-US">
                <a:solidFill>
                  <a:schemeClr val="tx1"/>
                </a:solidFill>
              </a:rPr>
              <a:t>常用来描述塑性形变后目标的形状（细长程度）</a:t>
            </a:r>
          </a:p>
          <a:p>
            <a:pPr eaLnBrk="1" hangingPunct="1">
              <a:spcBef>
                <a:spcPct val="50000"/>
              </a:spcBef>
              <a:buFontTx/>
              <a:buNone/>
            </a:pPr>
            <a:r>
              <a:rPr lang="zh-CN" altLang="en-US">
                <a:solidFill>
                  <a:schemeClr val="tx1"/>
                </a:solidFill>
              </a:rPr>
              <a:t>可借助目标围盒定义</a:t>
            </a:r>
          </a:p>
        </p:txBody>
      </p:sp>
      <p:pic>
        <p:nvPicPr>
          <p:cNvPr id="2385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860800"/>
            <a:ext cx="1055687"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5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2781300"/>
            <a:ext cx="1752600" cy="173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8600" name="Rectangle 8"/>
          <p:cNvSpPr>
            <a:spLocks noChangeArrowheads="1"/>
          </p:cNvSpPr>
          <p:nvPr/>
        </p:nvSpPr>
        <p:spPr bwMode="auto">
          <a:xfrm>
            <a:off x="1042988" y="5208588"/>
            <a:ext cx="4754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en-US" altLang="zh-CN" sz="2400" i="1">
                <a:solidFill>
                  <a:schemeClr val="tx1"/>
                </a:solidFill>
              </a:rPr>
              <a:t>L</a:t>
            </a:r>
            <a:r>
              <a:rPr lang="zh-CN" altLang="en-US" sz="2400">
                <a:solidFill>
                  <a:schemeClr val="tx1"/>
                </a:solidFill>
              </a:rPr>
              <a:t>和</a:t>
            </a:r>
            <a:r>
              <a:rPr lang="en-US" altLang="zh-CN" sz="2400" i="1">
                <a:solidFill>
                  <a:schemeClr val="tx1"/>
                </a:solidFill>
              </a:rPr>
              <a:t>W</a:t>
            </a:r>
            <a:r>
              <a:rPr lang="zh-CN" altLang="en-US" sz="2400">
                <a:solidFill>
                  <a:schemeClr val="tx1"/>
                </a:solidFill>
              </a:rPr>
              <a:t>分别是目标围盒的长和宽     </a:t>
            </a:r>
          </a:p>
        </p:txBody>
      </p:sp>
    </p:spTree>
    <p:extLst>
      <p:ext uri="{BB962C8B-B14F-4D97-AF65-F5344CB8AC3E}">
        <p14:creationId xmlns:p14="http://schemas.microsoft.com/office/powerpoint/2010/main" val="620184323"/>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ea typeface="隶书" panose="02010509060101010101" pitchFamily="49" charset="-122"/>
              </a:rPr>
              <a:t>形状紧凑性描述</a:t>
            </a:r>
          </a:p>
        </p:txBody>
      </p:sp>
      <p:sp>
        <p:nvSpPr>
          <p:cNvPr id="268292" name="Rectangle 4"/>
          <p:cNvSpPr>
            <a:spLocks noChangeArrowheads="1"/>
          </p:cNvSpPr>
          <p:nvPr/>
        </p:nvSpPr>
        <p:spPr bwMode="auto">
          <a:xfrm>
            <a:off x="755650" y="1125538"/>
            <a:ext cx="7920038" cy="314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Clr>
                <a:srgbClr val="FF0066"/>
              </a:buClr>
              <a:buFont typeface="Wingdings" panose="05000000000000000000" pitchFamily="2" charset="2"/>
              <a:buChar char="ü"/>
            </a:pPr>
            <a:r>
              <a:rPr lang="zh-CN" altLang="en-US" sz="3200">
                <a:solidFill>
                  <a:srgbClr val="6600CC"/>
                </a:solidFill>
              </a:rPr>
              <a:t>形状因子</a:t>
            </a:r>
          </a:p>
          <a:p>
            <a:pPr eaLnBrk="1" hangingPunct="1">
              <a:spcBef>
                <a:spcPct val="50000"/>
              </a:spcBef>
              <a:buFontTx/>
              <a:buNone/>
            </a:pPr>
            <a:r>
              <a:rPr lang="zh-CN" altLang="en-US">
                <a:solidFill>
                  <a:schemeClr val="tx1"/>
                </a:solidFill>
              </a:rPr>
              <a:t>基于周长</a:t>
            </a:r>
            <a:r>
              <a:rPr lang="en-US" altLang="zh-CN">
                <a:solidFill>
                  <a:schemeClr val="tx1"/>
                </a:solidFill>
              </a:rPr>
              <a:t>B</a:t>
            </a:r>
            <a:r>
              <a:rPr lang="zh-CN" altLang="en-US">
                <a:solidFill>
                  <a:schemeClr val="tx1"/>
                </a:solidFill>
              </a:rPr>
              <a:t>和面积</a:t>
            </a:r>
            <a:r>
              <a:rPr lang="en-US" altLang="zh-CN">
                <a:solidFill>
                  <a:schemeClr val="tx1"/>
                </a:solidFill>
              </a:rPr>
              <a:t>A</a:t>
            </a:r>
          </a:p>
          <a:p>
            <a:pPr eaLnBrk="1" hangingPunct="1">
              <a:spcBef>
                <a:spcPct val="50000"/>
              </a:spcBef>
              <a:buFontTx/>
              <a:buNone/>
            </a:pPr>
            <a:r>
              <a:rPr lang="en-US" altLang="zh-CN">
                <a:solidFill>
                  <a:schemeClr val="tx1"/>
                </a:solidFill>
              </a:rPr>
              <a:t>F </a:t>
            </a:r>
            <a:r>
              <a:rPr lang="zh-CN" altLang="en-US">
                <a:solidFill>
                  <a:schemeClr val="tx1"/>
                </a:solidFill>
              </a:rPr>
              <a:t>的值当区域为圆时达到最小（</a:t>
            </a:r>
            <a:r>
              <a:rPr lang="en-US" altLang="zh-CN">
                <a:solidFill>
                  <a:schemeClr val="tx1"/>
                </a:solidFill>
              </a:rPr>
              <a:t>F=1</a:t>
            </a:r>
            <a:r>
              <a:rPr lang="zh-CN" altLang="en-US">
                <a:solidFill>
                  <a:schemeClr val="tx1"/>
                </a:solidFill>
              </a:rPr>
              <a:t>）</a:t>
            </a:r>
          </a:p>
          <a:p>
            <a:pPr eaLnBrk="1" hangingPunct="1">
              <a:spcBef>
                <a:spcPct val="50000"/>
              </a:spcBef>
              <a:buFontTx/>
              <a:buNone/>
            </a:pPr>
            <a:r>
              <a:rPr lang="zh-CN" altLang="en-US">
                <a:solidFill>
                  <a:schemeClr val="tx1"/>
                </a:solidFill>
              </a:rPr>
              <a:t>没有量纲，所以对尺度变化不敏感</a:t>
            </a:r>
          </a:p>
          <a:p>
            <a:pPr eaLnBrk="1" hangingPunct="1">
              <a:spcBef>
                <a:spcPct val="50000"/>
              </a:spcBef>
              <a:buFontTx/>
              <a:buNone/>
            </a:pPr>
            <a:r>
              <a:rPr lang="zh-CN" altLang="en-US">
                <a:solidFill>
                  <a:schemeClr val="tx1"/>
                </a:solidFill>
              </a:rPr>
              <a:t>问题：形状不同，形状因子可能相同</a:t>
            </a:r>
          </a:p>
        </p:txBody>
      </p:sp>
      <p:pic>
        <p:nvPicPr>
          <p:cNvPr id="268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557338"/>
            <a:ext cx="1295400"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365625"/>
            <a:ext cx="8066088"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5544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ea typeface="隶书" panose="02010509060101010101" pitchFamily="49" charset="-122"/>
              </a:rPr>
              <a:t>形状紧凑性描述</a:t>
            </a:r>
          </a:p>
        </p:txBody>
      </p:sp>
      <p:sp>
        <p:nvSpPr>
          <p:cNvPr id="273411" name="Rectangle 3"/>
          <p:cNvSpPr>
            <a:spLocks noChangeArrowheads="1"/>
          </p:cNvSpPr>
          <p:nvPr/>
        </p:nvSpPr>
        <p:spPr bwMode="auto">
          <a:xfrm>
            <a:off x="827088" y="1196975"/>
            <a:ext cx="5329237"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Clr>
                <a:srgbClr val="FF0066"/>
              </a:buClr>
              <a:buFont typeface="Wingdings" panose="05000000000000000000" pitchFamily="2" charset="2"/>
              <a:buChar char="ü"/>
            </a:pPr>
            <a:r>
              <a:rPr lang="zh-CN" altLang="en-US" sz="3200">
                <a:solidFill>
                  <a:srgbClr val="6600CC"/>
                </a:solidFill>
              </a:rPr>
              <a:t>偏心率</a:t>
            </a:r>
            <a:endParaRPr lang="en-US" altLang="zh-CN">
              <a:solidFill>
                <a:srgbClr val="6600CC"/>
              </a:solidFill>
            </a:endParaRPr>
          </a:p>
          <a:p>
            <a:pPr eaLnBrk="1" hangingPunct="1">
              <a:buFontTx/>
              <a:buNone/>
            </a:pPr>
            <a:r>
              <a:rPr lang="zh-CN" altLang="en-US" sz="2400">
                <a:solidFill>
                  <a:srgbClr val="6600CC"/>
                </a:solidFill>
              </a:rPr>
              <a:t>描述了区域的紧凑性（伸长情况）</a:t>
            </a:r>
          </a:p>
        </p:txBody>
      </p:sp>
      <p:pic>
        <p:nvPicPr>
          <p:cNvPr id="273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276475"/>
            <a:ext cx="2532062"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437063"/>
            <a:ext cx="31686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3414" name="Rectangle 6"/>
          <p:cNvSpPr>
            <a:spLocks noChangeArrowheads="1"/>
          </p:cNvSpPr>
          <p:nvPr/>
        </p:nvSpPr>
        <p:spPr bwMode="auto">
          <a:xfrm>
            <a:off x="827088" y="3789363"/>
            <a:ext cx="4113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a:solidFill>
                  <a:srgbClr val="6600CC"/>
                </a:solidFill>
              </a:rPr>
              <a:t>利用整个区域的所有像素</a:t>
            </a:r>
          </a:p>
        </p:txBody>
      </p:sp>
      <p:sp>
        <p:nvSpPr>
          <p:cNvPr id="273416" name="Rectangle 8"/>
          <p:cNvSpPr>
            <a:spLocks noChangeArrowheads="1"/>
          </p:cNvSpPr>
          <p:nvPr/>
        </p:nvSpPr>
        <p:spPr bwMode="auto">
          <a:xfrm>
            <a:off x="4643438" y="4437063"/>
            <a:ext cx="34575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en-US" altLang="zh-CN" sz="2400">
                <a:solidFill>
                  <a:schemeClr val="tx1"/>
                </a:solidFill>
              </a:rPr>
              <a:t>E=p/q</a:t>
            </a:r>
          </a:p>
          <a:p>
            <a:pPr eaLnBrk="1" hangingPunct="1">
              <a:spcBef>
                <a:spcPct val="50000"/>
              </a:spcBef>
              <a:buFontTx/>
              <a:buNone/>
            </a:pPr>
            <a:r>
              <a:rPr lang="en-US" altLang="zh-CN" sz="2400">
                <a:solidFill>
                  <a:schemeClr val="tx1"/>
                </a:solidFill>
              </a:rPr>
              <a:t>E </a:t>
            </a:r>
            <a:r>
              <a:rPr lang="zh-CN" altLang="en-US" sz="2400">
                <a:solidFill>
                  <a:schemeClr val="tx1"/>
                </a:solidFill>
              </a:rPr>
              <a:t>的值当区域为圆时</a:t>
            </a:r>
          </a:p>
          <a:p>
            <a:pPr eaLnBrk="1" hangingPunct="1">
              <a:spcBef>
                <a:spcPct val="50000"/>
              </a:spcBef>
              <a:buFontTx/>
              <a:buNone/>
            </a:pPr>
            <a:r>
              <a:rPr lang="zh-CN" altLang="en-US" sz="2400">
                <a:solidFill>
                  <a:schemeClr val="tx1"/>
                </a:solidFill>
              </a:rPr>
              <a:t>达到最小（</a:t>
            </a:r>
            <a:r>
              <a:rPr lang="en-US" altLang="zh-CN" sz="2400">
                <a:solidFill>
                  <a:schemeClr val="tx1"/>
                </a:solidFill>
              </a:rPr>
              <a:t>E=1</a:t>
            </a:r>
            <a:r>
              <a:rPr lang="zh-CN" altLang="en-US" sz="2400">
                <a:solidFill>
                  <a:schemeClr val="tx1"/>
                </a:solidFill>
              </a:rPr>
              <a:t>）</a:t>
            </a:r>
          </a:p>
        </p:txBody>
      </p:sp>
    </p:spTree>
    <p:extLst>
      <p:ext uri="{BB962C8B-B14F-4D97-AF65-F5344CB8AC3E}">
        <p14:creationId xmlns:p14="http://schemas.microsoft.com/office/powerpoint/2010/main" val="134678286"/>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ea typeface="隶书" panose="02010509060101010101" pitchFamily="49" charset="-122"/>
              </a:rPr>
              <a:t>形状紧凑性描述</a:t>
            </a:r>
          </a:p>
        </p:txBody>
      </p:sp>
      <p:sp>
        <p:nvSpPr>
          <p:cNvPr id="274435" name="Rectangle 3"/>
          <p:cNvSpPr>
            <a:spLocks noChangeArrowheads="1"/>
          </p:cNvSpPr>
          <p:nvPr/>
        </p:nvSpPr>
        <p:spPr bwMode="auto">
          <a:xfrm>
            <a:off x="827088" y="1125538"/>
            <a:ext cx="7632700"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Clr>
                <a:srgbClr val="FF0066"/>
              </a:buClr>
              <a:buFont typeface="Wingdings" panose="05000000000000000000" pitchFamily="2" charset="2"/>
              <a:buChar char="ü"/>
            </a:pPr>
            <a:r>
              <a:rPr lang="zh-CN" altLang="en-US" sz="3200">
                <a:solidFill>
                  <a:srgbClr val="6600CC"/>
                </a:solidFill>
              </a:rPr>
              <a:t>球状性</a:t>
            </a:r>
            <a:endParaRPr lang="en-US" altLang="zh-CN" sz="3200">
              <a:solidFill>
                <a:srgbClr val="6600CC"/>
              </a:solidFill>
            </a:endParaRPr>
          </a:p>
          <a:p>
            <a:pPr eaLnBrk="1" hangingPunct="1"/>
            <a:r>
              <a:rPr lang="zh-CN" altLang="en-US" b="0">
                <a:solidFill>
                  <a:schemeClr val="tx1"/>
                </a:solidFill>
              </a:rPr>
              <a:t>原本指</a:t>
            </a:r>
            <a:r>
              <a:rPr lang="en-US" altLang="zh-CN" b="0">
                <a:solidFill>
                  <a:schemeClr val="tx1"/>
                </a:solidFill>
              </a:rPr>
              <a:t>3-D</a:t>
            </a:r>
            <a:r>
              <a:rPr lang="zh-CN" altLang="en-US" b="0">
                <a:solidFill>
                  <a:schemeClr val="tx1"/>
                </a:solidFill>
              </a:rPr>
              <a:t>目标的表面积和体积的比值</a:t>
            </a:r>
          </a:p>
          <a:p>
            <a:pPr eaLnBrk="1" hangingPunct="1"/>
            <a:r>
              <a:rPr lang="zh-CN" altLang="en-US" b="0">
                <a:solidFill>
                  <a:schemeClr val="tx1"/>
                </a:solidFill>
              </a:rPr>
              <a:t>基于区域的内切圆和外接圆（圆心为重心）</a:t>
            </a:r>
          </a:p>
        </p:txBody>
      </p:sp>
      <p:pic>
        <p:nvPicPr>
          <p:cNvPr id="274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141663"/>
            <a:ext cx="2286000" cy="229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3789363"/>
            <a:ext cx="1584325" cy="606425"/>
          </a:xfrm>
          <a:prstGeom prst="rect">
            <a:avLst/>
          </a:prstGeom>
          <a:noFill/>
          <a:ln w="38100" cmpd="dbl">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3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2997200"/>
            <a:ext cx="2808288"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4440" name="Rectangle 8"/>
          <p:cNvSpPr>
            <a:spLocks noChangeArrowheads="1"/>
          </p:cNvSpPr>
          <p:nvPr/>
        </p:nvSpPr>
        <p:spPr bwMode="auto">
          <a:xfrm>
            <a:off x="684213" y="5805488"/>
            <a:ext cx="47831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3013"/>
              </a:lnSpc>
              <a:spcBef>
                <a:spcPct val="0"/>
              </a:spcBef>
              <a:buFontTx/>
              <a:buNone/>
            </a:pPr>
            <a:r>
              <a:rPr lang="zh-CN" altLang="en-US" sz="2400">
                <a:solidFill>
                  <a:schemeClr val="tx1"/>
                </a:solidFill>
              </a:rPr>
              <a:t>区域为圆时 </a:t>
            </a:r>
            <a:r>
              <a:rPr lang="en-US" altLang="zh-CN" sz="2400" i="1">
                <a:solidFill>
                  <a:schemeClr val="tx1"/>
                </a:solidFill>
              </a:rPr>
              <a:t>S </a:t>
            </a:r>
            <a:r>
              <a:rPr lang="zh-CN" altLang="en-US" sz="2400">
                <a:solidFill>
                  <a:schemeClr val="tx1"/>
                </a:solidFill>
              </a:rPr>
              <a:t>值达到最大（</a:t>
            </a:r>
            <a:r>
              <a:rPr lang="en-US" altLang="zh-CN" sz="2400">
                <a:solidFill>
                  <a:schemeClr val="tx1"/>
                </a:solidFill>
              </a:rPr>
              <a:t>S=1</a:t>
            </a:r>
            <a:r>
              <a:rPr lang="zh-CN" altLang="en-US" sz="2400">
                <a:solidFill>
                  <a:schemeClr val="tx1"/>
                </a:solidFill>
              </a:rPr>
              <a:t>）</a:t>
            </a:r>
          </a:p>
        </p:txBody>
      </p:sp>
    </p:spTree>
    <p:extLst>
      <p:ext uri="{BB962C8B-B14F-4D97-AF65-F5344CB8AC3E}">
        <p14:creationId xmlns:p14="http://schemas.microsoft.com/office/powerpoint/2010/main" val="2952760955"/>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ea typeface="隶书" panose="02010509060101010101" pitchFamily="49" charset="-122"/>
              </a:rPr>
              <a:t>形状紧凑性描述</a:t>
            </a:r>
          </a:p>
        </p:txBody>
      </p:sp>
      <p:pic>
        <p:nvPicPr>
          <p:cNvPr id="271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924175"/>
            <a:ext cx="6408738"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1364" name="Rectangle 4"/>
          <p:cNvSpPr>
            <a:spLocks noChangeArrowheads="1"/>
          </p:cNvSpPr>
          <p:nvPr/>
        </p:nvSpPr>
        <p:spPr bwMode="auto">
          <a:xfrm>
            <a:off x="827088" y="1103313"/>
            <a:ext cx="5735637"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Clr>
                <a:srgbClr val="FF0066"/>
              </a:buClr>
              <a:buFont typeface="Wingdings" panose="05000000000000000000" pitchFamily="2" charset="2"/>
              <a:buChar char="ü"/>
            </a:pPr>
            <a:r>
              <a:rPr lang="zh-CN" altLang="en-US" sz="2400">
                <a:solidFill>
                  <a:srgbClr val="6600CC"/>
                </a:solidFill>
              </a:rPr>
              <a:t>球状性   </a:t>
            </a:r>
          </a:p>
          <a:p>
            <a:pPr eaLnBrk="1" hangingPunct="1">
              <a:buClr>
                <a:srgbClr val="FF0066"/>
              </a:buClr>
              <a:buFont typeface="Wingdings" panose="05000000000000000000" pitchFamily="2" charset="2"/>
              <a:buChar char="ü"/>
            </a:pPr>
            <a:r>
              <a:rPr lang="zh-CN" altLang="en-US" sz="2400">
                <a:solidFill>
                  <a:srgbClr val="6600CC"/>
                </a:solidFill>
              </a:rPr>
              <a:t> </a:t>
            </a:r>
            <a:r>
              <a:rPr lang="zh-CN" altLang="en-US" sz="2400">
                <a:solidFill>
                  <a:schemeClr val="tx1"/>
                </a:solidFill>
              </a:rPr>
              <a:t>没有限定两个圆的圆心要重合</a:t>
            </a:r>
          </a:p>
          <a:p>
            <a:pPr eaLnBrk="1" hangingPunct="1">
              <a:buClr>
                <a:srgbClr val="FF0066"/>
              </a:buClr>
              <a:buFont typeface="Wingdings" panose="05000000000000000000" pitchFamily="2" charset="2"/>
              <a:buChar char="ü"/>
            </a:pPr>
            <a:r>
              <a:rPr lang="zh-CN" altLang="en-US" sz="2400">
                <a:solidFill>
                  <a:schemeClr val="tx1"/>
                </a:solidFill>
              </a:rPr>
              <a:t>当区域为其他形状时，</a:t>
            </a:r>
            <a:r>
              <a:rPr lang="en-US" altLang="zh-CN" sz="2400">
                <a:solidFill>
                  <a:schemeClr val="tx1"/>
                </a:solidFill>
              </a:rPr>
              <a:t>S&lt;1</a:t>
            </a:r>
          </a:p>
          <a:p>
            <a:pPr eaLnBrk="1" hangingPunct="1">
              <a:buClr>
                <a:srgbClr val="FF0066"/>
              </a:buClr>
              <a:buFont typeface="Wingdings" panose="05000000000000000000" pitchFamily="2" charset="2"/>
              <a:buChar char="ü"/>
            </a:pPr>
            <a:r>
              <a:rPr lang="zh-CN" altLang="en-US" sz="2400">
                <a:solidFill>
                  <a:schemeClr val="tx1"/>
                </a:solidFill>
              </a:rPr>
              <a:t>不受区域平移、旋转、尺度变化的影响</a:t>
            </a:r>
          </a:p>
        </p:txBody>
      </p:sp>
      <p:sp>
        <p:nvSpPr>
          <p:cNvPr id="271365" name="Rectangle 5"/>
          <p:cNvSpPr>
            <a:spLocks noChangeArrowheads="1"/>
          </p:cNvSpPr>
          <p:nvPr/>
        </p:nvSpPr>
        <p:spPr bwMode="auto">
          <a:xfrm>
            <a:off x="2124075" y="5876925"/>
            <a:ext cx="447357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2800"/>
              </a:lnSpc>
              <a:spcBef>
                <a:spcPct val="0"/>
              </a:spcBef>
              <a:buFontTx/>
              <a:buNone/>
            </a:pPr>
            <a:r>
              <a:rPr lang="zh-CN" altLang="en-US" sz="2400">
                <a:solidFill>
                  <a:schemeClr val="tx1"/>
                </a:solidFill>
              </a:rPr>
              <a:t>内切圆和外接圆的圆心不在一处</a:t>
            </a:r>
          </a:p>
        </p:txBody>
      </p:sp>
    </p:spTree>
    <p:extLst>
      <p:ext uri="{BB962C8B-B14F-4D97-AF65-F5344CB8AC3E}">
        <p14:creationId xmlns:p14="http://schemas.microsoft.com/office/powerpoint/2010/main" val="1581308719"/>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ea typeface="隶书" panose="02010509060101010101" pitchFamily="49" charset="-122"/>
              </a:rPr>
              <a:t>形状紧凑性描述</a:t>
            </a:r>
          </a:p>
        </p:txBody>
      </p:sp>
      <p:sp>
        <p:nvSpPr>
          <p:cNvPr id="272387" name="Rectangle 3"/>
          <p:cNvSpPr>
            <a:spLocks noChangeArrowheads="1"/>
          </p:cNvSpPr>
          <p:nvPr/>
        </p:nvSpPr>
        <p:spPr bwMode="auto">
          <a:xfrm>
            <a:off x="611188" y="1125538"/>
            <a:ext cx="5319712"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Clr>
                <a:srgbClr val="FF0066"/>
              </a:buClr>
              <a:buFont typeface="Wingdings" panose="05000000000000000000" pitchFamily="2" charset="2"/>
              <a:buChar char="ü"/>
            </a:pPr>
            <a:r>
              <a:rPr lang="zh-CN" altLang="en-US" sz="3200">
                <a:solidFill>
                  <a:srgbClr val="6600CC"/>
                </a:solidFill>
              </a:rPr>
              <a:t>圆形性</a:t>
            </a:r>
          </a:p>
          <a:p>
            <a:pPr eaLnBrk="1" hangingPunct="1">
              <a:buFontTx/>
              <a:buNone/>
            </a:pPr>
            <a:r>
              <a:rPr lang="zh-CN" altLang="en-US">
                <a:solidFill>
                  <a:schemeClr val="tx1"/>
                </a:solidFill>
              </a:rPr>
              <a:t>利用所有轮廓点定义的特征量     </a:t>
            </a:r>
          </a:p>
        </p:txBody>
      </p:sp>
      <p:pic>
        <p:nvPicPr>
          <p:cNvPr id="272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1196975"/>
            <a:ext cx="12239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781300"/>
            <a:ext cx="2376488"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349500"/>
            <a:ext cx="360045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9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3860800"/>
            <a:ext cx="5473700" cy="89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2392" name="Rectangle 8"/>
          <p:cNvSpPr>
            <a:spLocks noChangeArrowheads="1"/>
          </p:cNvSpPr>
          <p:nvPr/>
        </p:nvSpPr>
        <p:spPr bwMode="auto">
          <a:xfrm>
            <a:off x="468313" y="5229225"/>
            <a:ext cx="712787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buFontTx/>
              <a:buNone/>
            </a:pPr>
            <a:r>
              <a:rPr lang="zh-CN" altLang="en-US">
                <a:solidFill>
                  <a:schemeClr val="tx1"/>
                </a:solidFill>
              </a:rPr>
              <a:t>区域趋向圆时 </a:t>
            </a:r>
            <a:r>
              <a:rPr lang="en-US" altLang="zh-CN" i="1">
                <a:solidFill>
                  <a:schemeClr val="tx1"/>
                </a:solidFill>
              </a:rPr>
              <a:t>C </a:t>
            </a:r>
            <a:r>
              <a:rPr lang="zh-CN" altLang="en-US">
                <a:solidFill>
                  <a:schemeClr val="tx1"/>
                </a:solidFill>
              </a:rPr>
              <a:t>值趋于无穷      </a:t>
            </a:r>
          </a:p>
          <a:p>
            <a:pPr eaLnBrk="1" hangingPunct="1">
              <a:buFontTx/>
              <a:buNone/>
            </a:pPr>
            <a:r>
              <a:rPr lang="zh-CN" altLang="en-US">
                <a:solidFill>
                  <a:schemeClr val="tx1"/>
                </a:solidFill>
              </a:rPr>
              <a:t>不受区域平移、旋转、尺度变化的影响</a:t>
            </a:r>
            <a:r>
              <a:rPr lang="zh-CN" altLang="en-US">
                <a:solidFill>
                  <a:schemeClr val="hlink"/>
                </a:solidFill>
              </a:rPr>
              <a:t>  </a:t>
            </a:r>
          </a:p>
        </p:txBody>
      </p:sp>
      <p:sp>
        <p:nvSpPr>
          <p:cNvPr id="272393" name="Text Box 9"/>
          <p:cNvSpPr txBox="1">
            <a:spLocks noChangeArrowheads="1"/>
          </p:cNvSpPr>
          <p:nvPr/>
        </p:nvSpPr>
        <p:spPr bwMode="auto">
          <a:xfrm>
            <a:off x="3348038" y="3213100"/>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t>从区域重心到边界点的平均距离</a:t>
            </a:r>
          </a:p>
        </p:txBody>
      </p:sp>
      <p:sp>
        <p:nvSpPr>
          <p:cNvPr id="272394" name="Text Box 10"/>
          <p:cNvSpPr txBox="1">
            <a:spLocks noChangeArrowheads="1"/>
          </p:cNvSpPr>
          <p:nvPr/>
        </p:nvSpPr>
        <p:spPr bwMode="auto">
          <a:xfrm>
            <a:off x="3203575" y="4724400"/>
            <a:ext cx="579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spcBef>
                <a:spcPct val="50000"/>
              </a:spcBef>
              <a:buFontTx/>
              <a:buNone/>
            </a:pPr>
            <a:r>
              <a:rPr lang="zh-CN" altLang="en-US" sz="2400"/>
              <a:t>从区域重心到边界点的距离的均方差      </a:t>
            </a:r>
          </a:p>
        </p:txBody>
      </p:sp>
    </p:spTree>
    <p:extLst>
      <p:ext uri="{BB962C8B-B14F-4D97-AF65-F5344CB8AC3E}">
        <p14:creationId xmlns:p14="http://schemas.microsoft.com/office/powerpoint/2010/main" val="2061189648"/>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p:cNvSpPr>
          <p:nvPr>
            <p:ph type="title"/>
          </p:nvPr>
        </p:nvSpPr>
        <p:spPr>
          <a:xfrm>
            <a:off x="468313" y="188913"/>
            <a:ext cx="8229600" cy="1143000"/>
          </a:xfrm>
        </p:spPr>
        <p:txBody>
          <a:bodyPr/>
          <a:lstStyle/>
          <a:p>
            <a:pPr>
              <a:buClr>
                <a:srgbClr val="FF0066"/>
              </a:buClr>
              <a:buFont typeface="Wingdings" panose="05000000000000000000" pitchFamily="2" charset="2"/>
              <a:buNone/>
            </a:pPr>
            <a:r>
              <a:rPr lang="zh-CN" altLang="en-US" sz="4000">
                <a:ea typeface="隶书" panose="02010509060101010101" pitchFamily="49" charset="-122"/>
              </a:rPr>
              <a:t>形状复杂性描述</a:t>
            </a:r>
          </a:p>
        </p:txBody>
      </p:sp>
      <p:pic>
        <p:nvPicPr>
          <p:cNvPr id="275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2060575"/>
            <a:ext cx="381635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5461" name="Text Box 5"/>
          <p:cNvSpPr txBox="1">
            <a:spLocks noChangeArrowheads="1"/>
          </p:cNvSpPr>
          <p:nvPr/>
        </p:nvSpPr>
        <p:spPr bwMode="auto">
          <a:xfrm>
            <a:off x="395288" y="1268413"/>
            <a:ext cx="4824412"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tabLst>
                <a:tab pos="3302000" algn="l"/>
              </a:tabLst>
              <a:defRPr sz="2800" b="1">
                <a:solidFill>
                  <a:srgbClr val="6600FF"/>
                </a:solidFill>
                <a:latin typeface="Arial" panose="020B0604020202020204" pitchFamily="34" charset="0"/>
                <a:ea typeface="楷体_GB2312" pitchFamily="49" charset="-122"/>
              </a:defRPr>
            </a:lvl1pPr>
            <a:lvl2pPr eaLnBrk="0" hangingPunct="0">
              <a:tabLst>
                <a:tab pos="3302000" algn="l"/>
              </a:tabLst>
              <a:defRPr sz="2800" b="1">
                <a:solidFill>
                  <a:srgbClr val="6600FF"/>
                </a:solidFill>
                <a:latin typeface="Arial" panose="020B0604020202020204" pitchFamily="34" charset="0"/>
                <a:ea typeface="楷体_GB2312" pitchFamily="49" charset="-122"/>
              </a:defRPr>
            </a:lvl2pPr>
            <a:lvl3pPr eaLnBrk="0" hangingPunct="0">
              <a:tabLst>
                <a:tab pos="3302000" algn="l"/>
              </a:tabLst>
              <a:defRPr sz="2800" b="1">
                <a:solidFill>
                  <a:srgbClr val="6600FF"/>
                </a:solidFill>
                <a:latin typeface="Arial" panose="020B0604020202020204" pitchFamily="34" charset="0"/>
                <a:ea typeface="楷体_GB2312" pitchFamily="49" charset="-122"/>
              </a:defRPr>
            </a:lvl3pPr>
            <a:lvl4pPr eaLnBrk="0" hangingPunct="0">
              <a:tabLst>
                <a:tab pos="3302000" algn="l"/>
              </a:tabLst>
              <a:defRPr sz="2800" b="1">
                <a:solidFill>
                  <a:srgbClr val="6600FF"/>
                </a:solidFill>
                <a:latin typeface="Arial" panose="020B0604020202020204" pitchFamily="34" charset="0"/>
                <a:ea typeface="楷体_GB2312" pitchFamily="49" charset="-122"/>
              </a:defRPr>
            </a:lvl4pPr>
            <a:lvl5pPr eaLnBrk="0" hangingPunct="0">
              <a:tabLst>
                <a:tab pos="3302000" algn="l"/>
              </a:tabLst>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tabLst>
                <a:tab pos="3302000" algn="l"/>
              </a:tabLst>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tabLst>
                <a:tab pos="3302000" algn="l"/>
              </a:tabLst>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tabLst>
                <a:tab pos="3302000" algn="l"/>
              </a:tabLst>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tabLst>
                <a:tab pos="3302000" algn="l"/>
              </a:tabLst>
              <a:defRPr sz="2800" b="1">
                <a:solidFill>
                  <a:srgbClr val="6600FF"/>
                </a:solidFill>
                <a:latin typeface="Arial" panose="020B0604020202020204" pitchFamily="34" charset="0"/>
                <a:ea typeface="楷体_GB2312" pitchFamily="49" charset="-122"/>
              </a:defRPr>
            </a:lvl9pPr>
          </a:lstStyle>
          <a:p>
            <a:pPr eaLnBrk="1" hangingPunct="1">
              <a:lnSpc>
                <a:spcPts val="2800"/>
              </a:lnSpc>
              <a:spcBef>
                <a:spcPct val="0"/>
              </a:spcBef>
              <a:buClr>
                <a:srgbClr val="FF0066"/>
              </a:buClr>
              <a:buFont typeface="Wingdings" panose="05000000000000000000" pitchFamily="2" charset="2"/>
              <a:buChar char="ü"/>
            </a:pPr>
            <a:r>
              <a:rPr lang="zh-CN" altLang="en-US">
                <a:solidFill>
                  <a:srgbClr val="6600CC"/>
                </a:solidFill>
              </a:rPr>
              <a:t>饱和度</a:t>
            </a:r>
          </a:p>
          <a:p>
            <a:pPr eaLnBrk="1" hangingPunct="1">
              <a:lnSpc>
                <a:spcPts val="2800"/>
              </a:lnSpc>
              <a:spcBef>
                <a:spcPct val="0"/>
              </a:spcBef>
              <a:buClr>
                <a:srgbClr val="FF0066"/>
              </a:buClr>
              <a:buFont typeface="Wingdings" panose="05000000000000000000" pitchFamily="2" charset="2"/>
              <a:buChar char="ü"/>
            </a:pPr>
            <a:endParaRPr lang="zh-CN" altLang="en-US" sz="2400">
              <a:solidFill>
                <a:schemeClr val="tx1"/>
              </a:solidFill>
              <a:latin typeface="楷体_GB2312" pitchFamily="49" charset="-122"/>
            </a:endParaRPr>
          </a:p>
          <a:p>
            <a:pPr eaLnBrk="1" hangingPunct="1">
              <a:lnSpc>
                <a:spcPts val="2800"/>
              </a:lnSpc>
              <a:spcBef>
                <a:spcPct val="0"/>
              </a:spcBef>
              <a:buFontTx/>
              <a:buNone/>
            </a:pPr>
            <a:r>
              <a:rPr lang="zh-CN" altLang="en-US" sz="2400">
                <a:solidFill>
                  <a:schemeClr val="tx1"/>
                </a:solidFill>
                <a:latin typeface="楷体_GB2312" pitchFamily="49" charset="-122"/>
              </a:rPr>
              <a:t>饱和度在一定意义下反映了目标的紧凑性（紧致性）。</a:t>
            </a: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2850"/>
              </a:lnSpc>
              <a:spcBef>
                <a:spcPct val="0"/>
              </a:spcBef>
              <a:buFontTx/>
              <a:buNone/>
            </a:pPr>
            <a:r>
              <a:rPr lang="zh-CN" altLang="en-US" sz="2400">
                <a:solidFill>
                  <a:schemeClr val="tx1"/>
                </a:solidFill>
                <a:latin typeface="楷体_GB2312" pitchFamily="49" charset="-122"/>
              </a:rPr>
              <a:t>它考虑的是目标在其围盒中的充满程度。</a:t>
            </a: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3038"/>
              </a:lnSpc>
              <a:spcBef>
                <a:spcPct val="0"/>
              </a:spcBef>
              <a:buFontTx/>
              <a:buNone/>
            </a:pPr>
            <a:r>
              <a:rPr lang="zh-CN" altLang="en-US" sz="2400">
                <a:solidFill>
                  <a:schemeClr val="tx1"/>
                </a:solidFill>
                <a:latin typeface="楷体_GB2312" pitchFamily="49" charset="-122"/>
              </a:rPr>
              <a:t>具体可用属于目标的像素数与整个围盒所包含的像素数之比来计算</a:t>
            </a: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1000"/>
              </a:lnSpc>
              <a:spcBef>
                <a:spcPct val="0"/>
              </a:spcBef>
              <a:buFontTx/>
              <a:buNone/>
            </a:pPr>
            <a:endParaRPr lang="zh-CN" altLang="en-US" sz="2400">
              <a:solidFill>
                <a:schemeClr val="tx1"/>
              </a:solidFill>
              <a:latin typeface="楷体_GB2312" pitchFamily="49" charset="-122"/>
            </a:endParaRPr>
          </a:p>
          <a:p>
            <a:pPr eaLnBrk="1" hangingPunct="1">
              <a:lnSpc>
                <a:spcPts val="2013"/>
              </a:lnSpc>
              <a:spcBef>
                <a:spcPct val="0"/>
              </a:spcBef>
              <a:buFontTx/>
              <a:buNone/>
            </a:pPr>
            <a:r>
              <a:rPr lang="zh-CN" altLang="en-US" sz="2400">
                <a:solidFill>
                  <a:schemeClr val="tx1"/>
                </a:solidFill>
                <a:latin typeface="楷体_GB2312" pitchFamily="49" charset="-122"/>
              </a:rPr>
              <a:t>	</a:t>
            </a:r>
          </a:p>
        </p:txBody>
      </p:sp>
      <p:sp>
        <p:nvSpPr>
          <p:cNvPr id="275462" name="Text Box 6"/>
          <p:cNvSpPr txBox="1">
            <a:spLocks noChangeArrowheads="1"/>
          </p:cNvSpPr>
          <p:nvPr/>
        </p:nvSpPr>
        <p:spPr bwMode="auto">
          <a:xfrm>
            <a:off x="5508625" y="5084763"/>
            <a:ext cx="363537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800" b="1">
                <a:solidFill>
                  <a:srgbClr val="6600FF"/>
                </a:solidFill>
                <a:latin typeface="Arial" panose="020B0604020202020204" pitchFamily="34" charset="0"/>
                <a:ea typeface="楷体_GB2312" pitchFamily="49" charset="-122"/>
              </a:defRPr>
            </a:lvl1pPr>
            <a:lvl2pPr eaLnBrk="0" hangingPunct="0">
              <a:defRPr sz="2800" b="1">
                <a:solidFill>
                  <a:srgbClr val="6600FF"/>
                </a:solidFill>
                <a:latin typeface="Arial" panose="020B0604020202020204" pitchFamily="34" charset="0"/>
                <a:ea typeface="楷体_GB2312" pitchFamily="49" charset="-122"/>
              </a:defRPr>
            </a:lvl2pPr>
            <a:lvl3pPr eaLnBrk="0" hangingPunct="0">
              <a:defRPr sz="2800" b="1">
                <a:solidFill>
                  <a:srgbClr val="6600FF"/>
                </a:solidFill>
                <a:latin typeface="Arial" panose="020B0604020202020204" pitchFamily="34" charset="0"/>
                <a:ea typeface="楷体_GB2312" pitchFamily="49" charset="-122"/>
              </a:defRPr>
            </a:lvl3pPr>
            <a:lvl4pPr eaLnBrk="0" hangingPunct="0">
              <a:defRPr sz="2800" b="1">
                <a:solidFill>
                  <a:srgbClr val="6600FF"/>
                </a:solidFill>
                <a:latin typeface="Arial" panose="020B0604020202020204" pitchFamily="34" charset="0"/>
                <a:ea typeface="楷体_GB2312" pitchFamily="49" charset="-122"/>
              </a:defRPr>
            </a:lvl4pPr>
            <a:lvl5pPr eaLnBrk="0" hangingPunct="0">
              <a:defRPr sz="2800" b="1">
                <a:solidFill>
                  <a:srgbClr val="6600FF"/>
                </a:solidFill>
                <a:latin typeface="Arial" panose="020B0604020202020204" pitchFamily="34" charset="0"/>
                <a:ea typeface="楷体_GB2312" pitchFamily="49" charset="-122"/>
              </a:defRPr>
            </a:lvl5pPr>
            <a:lvl6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6pPr>
            <a:lvl7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7pPr>
            <a:lvl8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8pPr>
            <a:lvl9pPr eaLnBrk="0" fontAlgn="base" hangingPunct="0">
              <a:spcBef>
                <a:spcPct val="20000"/>
              </a:spcBef>
              <a:spcAft>
                <a:spcPct val="0"/>
              </a:spcAft>
              <a:buChar char="•"/>
              <a:defRPr sz="2800" b="1">
                <a:solidFill>
                  <a:srgbClr val="6600FF"/>
                </a:solidFill>
                <a:latin typeface="Arial" panose="020B0604020202020204" pitchFamily="34" charset="0"/>
                <a:ea typeface="楷体_GB2312" pitchFamily="49" charset="-122"/>
              </a:defRPr>
            </a:lvl9pPr>
          </a:lstStyle>
          <a:p>
            <a:pPr eaLnBrk="1" hangingPunct="1">
              <a:lnSpc>
                <a:spcPts val="2013"/>
              </a:lnSpc>
              <a:spcBef>
                <a:spcPct val="0"/>
              </a:spcBef>
              <a:buFontTx/>
              <a:buNone/>
            </a:pPr>
            <a:r>
              <a:rPr lang="en-US" altLang="zh-CN" sz="2400">
                <a:solidFill>
                  <a:schemeClr val="tx1"/>
                </a:solidFill>
              </a:rPr>
              <a:t>a = 57.8%      b = 45%</a:t>
            </a:r>
            <a:endParaRPr lang="zh-CN" altLang="en-US" sz="2400" b="0"/>
          </a:p>
        </p:txBody>
      </p:sp>
    </p:spTree>
    <p:extLst>
      <p:ext uri="{BB962C8B-B14F-4D97-AF65-F5344CB8AC3E}">
        <p14:creationId xmlns:p14="http://schemas.microsoft.com/office/powerpoint/2010/main" val="2357592471"/>
      </p:ext>
    </p:extLst>
  </p:cSld>
  <p:clrMapOvr>
    <a:masterClrMapping/>
  </p:clrMapOvr>
  <mc:AlternateContent xmlns:mc="http://schemas.openxmlformats.org/markup-compatibility/2006" xmlns:p14="http://schemas.microsoft.com/office/powerpoint/2010/main">
    <mc:Choice Requires="p14">
      <p:transition spd="slow" p14:dur="2000" advTm="3025"/>
    </mc:Choice>
    <mc:Fallback xmlns="">
      <p:transition spd="slow" advTm="3025"/>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7763</TotalTime>
  <Words>4932</Words>
  <Application>Microsoft Office PowerPoint</Application>
  <PresentationFormat>全屏显示(4:3)</PresentationFormat>
  <Paragraphs>660</Paragraphs>
  <Slides>101</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101</vt:i4>
      </vt:variant>
    </vt:vector>
  </HeadingPairs>
  <TitlesOfParts>
    <vt:vector size="120" baseType="lpstr">
      <vt:lpstr>华文行楷</vt:lpstr>
      <vt:lpstr>楷体_GB2312</vt:lpstr>
      <vt:lpstr>隶书</vt:lpstr>
      <vt:lpstr>宋体</vt:lpstr>
      <vt:lpstr>微软雅黑</vt:lpstr>
      <vt:lpstr>新宋体</vt:lpstr>
      <vt:lpstr>-윤고딕140</vt:lpstr>
      <vt:lpstr>Arial</vt:lpstr>
      <vt:lpstr>Calibri</vt:lpstr>
      <vt:lpstr>Calibri Light</vt:lpstr>
      <vt:lpstr>Symbol</vt:lpstr>
      <vt:lpstr>Tahoma</vt:lpstr>
      <vt:lpstr>Times New Roman</vt:lpstr>
      <vt:lpstr>Wingdings</vt:lpstr>
      <vt:lpstr>Office 主题</vt:lpstr>
      <vt:lpstr>Equation</vt:lpstr>
      <vt:lpstr>图片</vt:lpstr>
      <vt:lpstr>Microsoft Visio 2003-2010 Drawing</vt:lpstr>
      <vt:lpstr>Microsoft Drawing</vt:lpstr>
      <vt:lpstr>第十一章 图像描述和分析</vt:lpstr>
      <vt:lpstr>PowerPoint 演示文稿</vt:lpstr>
      <vt:lpstr>灰度描述</vt:lpstr>
      <vt:lpstr>PowerPoint 演示文稿</vt:lpstr>
      <vt:lpstr>PowerPoint 演示文稿</vt:lpstr>
      <vt:lpstr>PowerPoint 演示文稿</vt:lpstr>
      <vt:lpstr>PowerPoint 演示文稿</vt:lpstr>
      <vt:lpstr>PowerPoint 演示文稿</vt:lpstr>
      <vt:lpstr>PowerPoint 演示文稿</vt:lpstr>
      <vt:lpstr> 链码</vt:lpstr>
      <vt:lpstr>PowerPoint 演示文稿</vt:lpstr>
      <vt:lpstr>PowerPoint 演示文稿</vt:lpstr>
      <vt:lpstr>PowerPoint 演示文稿</vt:lpstr>
      <vt:lpstr>链码算法改进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边界标记</vt:lpstr>
      <vt:lpstr>边界标记</vt:lpstr>
      <vt:lpstr>边界标记</vt:lpstr>
      <vt:lpstr>边界标记</vt:lpstr>
      <vt:lpstr>多边形近似</vt:lpstr>
      <vt:lpstr>多边形近似</vt:lpstr>
      <vt:lpstr>多边形近似</vt:lpstr>
      <vt:lpstr>多边形近似</vt:lpstr>
      <vt:lpstr>多边形近似</vt:lpstr>
      <vt:lpstr>基于区域的表达    </vt:lpstr>
      <vt:lpstr>空间占有数组</vt:lpstr>
      <vt:lpstr>四叉树</vt:lpstr>
      <vt:lpstr>四叉树</vt:lpstr>
      <vt:lpstr>围绕区域</vt:lpstr>
      <vt:lpstr>骨架</vt:lpstr>
      <vt:lpstr>骨架</vt:lpstr>
      <vt:lpstr>骨架</vt:lpstr>
      <vt:lpstr>骨架</vt:lpstr>
      <vt:lpstr>基于变换的表达</vt:lpstr>
      <vt:lpstr>傅里叶变换表达</vt:lpstr>
      <vt:lpstr>傅里叶变换表达</vt:lpstr>
      <vt:lpstr>傅里叶变换表达</vt:lpstr>
      <vt:lpstr>PowerPoint 演示文稿</vt:lpstr>
      <vt:lpstr>傅里叶变换表达</vt:lpstr>
      <vt:lpstr>基于边界的描述</vt:lpstr>
      <vt:lpstr>简单边界描述符</vt:lpstr>
      <vt:lpstr>简单边界描述符</vt:lpstr>
      <vt:lpstr>简单边界描述符</vt:lpstr>
      <vt:lpstr>简单边界描述符</vt:lpstr>
      <vt:lpstr>简单边界描述符</vt:lpstr>
      <vt:lpstr>形状数</vt:lpstr>
      <vt:lpstr>PowerPoint 演示文稿</vt:lpstr>
      <vt:lpstr>形状数</vt:lpstr>
      <vt:lpstr>边界矩</vt:lpstr>
      <vt:lpstr>边界矩</vt:lpstr>
      <vt:lpstr>边界矩</vt:lpstr>
      <vt:lpstr>Shape context</vt:lpstr>
      <vt:lpstr>Shape context</vt:lpstr>
      <vt:lpstr>基于区域的描述</vt:lpstr>
      <vt:lpstr>PowerPoint 演示文稿</vt:lpstr>
      <vt:lpstr>PowerPoint 演示文稿</vt:lpstr>
      <vt:lpstr>PowerPoint 演示文稿</vt:lpstr>
      <vt:lpstr>拓扑描述符</vt:lpstr>
      <vt:lpstr>拓扑描述符</vt:lpstr>
      <vt:lpstr>PowerPoint 演示文稿</vt:lpstr>
      <vt:lpstr>拓扑描述符</vt:lpstr>
      <vt:lpstr>PowerPoint 演示文稿</vt:lpstr>
      <vt:lpstr>不变矩</vt:lpstr>
      <vt:lpstr>不变矩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矩分析法 （统计法）  </vt:lpstr>
      <vt:lpstr>PowerPoint 演示文稿</vt:lpstr>
      <vt:lpstr>形状分析</vt:lpstr>
      <vt:lpstr>形状分析</vt:lpstr>
      <vt:lpstr>形状分析</vt:lpstr>
      <vt:lpstr>形状分析</vt:lpstr>
      <vt:lpstr>平面形状的分类</vt:lpstr>
      <vt:lpstr>形状特性的描述</vt:lpstr>
      <vt:lpstr>形状紧凑性描述 对应目标的几何参数，所以均与尺度有关</vt:lpstr>
      <vt:lpstr>形状紧凑性描述</vt:lpstr>
      <vt:lpstr>形状紧凑性描述</vt:lpstr>
      <vt:lpstr>形状紧凑性描述</vt:lpstr>
      <vt:lpstr>形状紧凑性描述</vt:lpstr>
      <vt:lpstr>形状紧凑性描述</vt:lpstr>
      <vt:lpstr>形状复杂性描述</vt:lpstr>
      <vt:lpstr>Fan Shape Model for Object Detection</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ToughLife</dc:creator>
  <cp:lastModifiedBy>Wu anqin</cp:lastModifiedBy>
  <cp:revision>25</cp:revision>
  <dcterms:created xsi:type="dcterms:W3CDTF">2017-10-22T17:20:45Z</dcterms:created>
  <dcterms:modified xsi:type="dcterms:W3CDTF">2021-12-13T03:48:04Z</dcterms:modified>
</cp:coreProperties>
</file>